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E788A-4DAA-487D-905F-E13CD5EB938E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D2D86-9B53-4CC9-813F-118DD7C8F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1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D7034-FF71-1F44-86F8-D78BCF06C2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1pPr>
            <a:lvl2pPr marL="742950" indent="-28575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2pPr>
            <a:lvl3pPr marL="11430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3pPr>
            <a:lvl4pPr marL="16002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4pPr>
            <a:lvl5pPr marL="20574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9pPr>
          </a:lstStyle>
          <a:p>
            <a:fld id="{A8E6A2FF-D45E-4925-9F23-63E035E991A1}" type="slidenum">
              <a:rPr lang="en-GB" altLang="en-US" sz="1200"/>
              <a:pPr/>
              <a:t>20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69927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1pPr>
            <a:lvl2pPr marL="742950" indent="-28575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2pPr>
            <a:lvl3pPr marL="11430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3pPr>
            <a:lvl4pPr marL="16002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4pPr>
            <a:lvl5pPr marL="20574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9pPr>
          </a:lstStyle>
          <a:p>
            <a:fld id="{CDA1CFEC-2EBC-4933-BB8F-C02439F8CF8F}" type="slidenum">
              <a:rPr lang="en-GB" altLang="en-US" sz="1200"/>
              <a:pPr/>
              <a:t>21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547924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1pPr>
            <a:lvl2pPr marL="742950" indent="-28575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2pPr>
            <a:lvl3pPr marL="11430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3pPr>
            <a:lvl4pPr marL="16002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4pPr>
            <a:lvl5pPr marL="2057400" indent="-228600" defTabSz="9080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9pPr>
          </a:lstStyle>
          <a:p>
            <a:fld id="{4C89E8A3-2D6B-47AC-986E-CDA6A000A38E}" type="slidenum">
              <a:rPr lang="en-GB" altLang="en-US" sz="1200"/>
              <a:pPr/>
              <a:t>22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58023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3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15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37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68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0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58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3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66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18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073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7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25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247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2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30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52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7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3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91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88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99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6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35D0C-08C6-47E1-81D4-97C55814F3BA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A62A7-EE24-495F-9190-CC07FC5EA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3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28" name="Picture 8" descr="lin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HDC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3888"/>
            <a:ext cx="914400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2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2.png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to the</a:t>
            </a:r>
            <a:b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Solace and District Councils Network Workshop </a:t>
            </a:r>
            <a:endParaRPr lang="en-GB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Friday 18</a:t>
            </a:r>
            <a:r>
              <a:rPr lang="en-GB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November 2016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Eversheds, Leeds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36" y="145583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404664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0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Resources</a:t>
            </a:r>
            <a:endParaRPr lang="en-GB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997021"/>
              </p:ext>
            </p:extLst>
          </p:nvPr>
        </p:nvGraphicFramePr>
        <p:xfrm>
          <a:off x="457200" y="1600200"/>
          <a:ext cx="8229600" cy="361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03311">
                <a:tc>
                  <a:txBody>
                    <a:bodyPr/>
                    <a:lstStyle/>
                    <a:p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Income in 2010</a:t>
                      </a:r>
                      <a:endParaRPr lang="en-GB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Income in 2016</a:t>
                      </a:r>
                      <a:endParaRPr lang="en-GB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90331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Central Government</a:t>
                      </a:r>
                      <a:r>
                        <a:rPr lang="en-GB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33%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20%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90331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Council Tax 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33%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20%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90331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Income Charges 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33%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60%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3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1" y="274638"/>
            <a:ext cx="8547194" cy="1143000"/>
          </a:xfrm>
        </p:spPr>
        <p:txBody>
          <a:bodyPr/>
          <a:lstStyle/>
          <a:p>
            <a:r>
              <a:rPr lang="en-GB" altLang="en-US" sz="3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the private sector become more Commercial?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843597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Continually looking for efficiencies (driving costs down) </a:t>
            </a:r>
          </a:p>
          <a:p>
            <a:pPr>
              <a:lnSpc>
                <a:spcPct val="80000"/>
              </a:lnSpc>
            </a:pP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 total revenue (driving up profit)</a:t>
            </a:r>
          </a:p>
          <a:p>
            <a:pPr>
              <a:lnSpc>
                <a:spcPct val="80000"/>
              </a:lnSpc>
            </a:pP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 productivity (driving up pure profit)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Taking greater market share (spreading overheads wider) </a:t>
            </a:r>
          </a:p>
          <a:p>
            <a:pPr>
              <a:lnSpc>
                <a:spcPct val="80000"/>
              </a:lnSpc>
            </a:pP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 company image (building the brand to trade on) </a:t>
            </a:r>
          </a:p>
          <a:p>
            <a:pPr>
              <a:lnSpc>
                <a:spcPct val="80000"/>
              </a:lnSpc>
            </a:pP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Investing in Research and Development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(conveyor belt of future income lines)</a:t>
            </a:r>
          </a:p>
          <a:p>
            <a:pPr>
              <a:lnSpc>
                <a:spcPct val="80000"/>
              </a:lnSpc>
            </a:pPr>
            <a:endParaRPr lang="en-GB" altLang="en-US" sz="22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altLang="en-US" sz="2200" dirty="0"/>
          </a:p>
          <a:p>
            <a:endParaRPr lang="en-GB" altLang="en-US" sz="2200" dirty="0"/>
          </a:p>
          <a:p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852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Entrepreneurial Council</a:t>
            </a:r>
            <a:endParaRPr lang="en-GB" alt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altLang="en-US" sz="2200"/>
          </a:p>
          <a:p>
            <a:endParaRPr lang="en-GB" altLang="en-US" sz="2200"/>
          </a:p>
          <a:p>
            <a:endParaRPr lang="en-GB" altLang="en-US" sz="22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65524"/>
              </p:ext>
            </p:extLst>
          </p:nvPr>
        </p:nvGraphicFramePr>
        <p:xfrm>
          <a:off x="962024" y="1397000"/>
          <a:ext cx="73152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Customer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Commercialism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Community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Avoidable</a:t>
                      </a:r>
                      <a:r>
                        <a:rPr lang="en-GB" baseline="0" dirty="0" smtClean="0"/>
                        <a:t> contact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Flexible</a:t>
                      </a:r>
                      <a:r>
                        <a:rPr lang="en-GB" baseline="0" dirty="0" smtClean="0"/>
                        <a:t> charging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Community development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Channel shift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Commercialise services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Community</a:t>
                      </a:r>
                      <a:r>
                        <a:rPr lang="en-GB" baseline="0" dirty="0" smtClean="0"/>
                        <a:t> ownership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Customer journeys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Strategic procurement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Delegate functions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Transactional cost transfer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Asset usage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Transfer assets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Efficiencies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Borrowing investment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Voluntary organisations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Rationalisation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Developer role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Volunteering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0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igital </a:t>
            </a:r>
            <a:r>
              <a:rPr lang="en-GB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eneration</a:t>
            </a:r>
            <a:endParaRPr lang="en-GB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856921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Changing customer expectations </a:t>
            </a:r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 </a:t>
            </a:r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delivery improvements </a:t>
            </a:r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Transaction costs transfer</a:t>
            </a:r>
          </a:p>
          <a:p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 utility </a:t>
            </a:r>
          </a:p>
          <a:p>
            <a:endParaRPr lang="en-GB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Changing customers expectations and behaviour</a:t>
            </a:r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Changing customer behaviour – techniques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Hugs</a:t>
            </a:r>
          </a:p>
          <a:p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Nudges</a:t>
            </a:r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Shoves </a:t>
            </a:r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Smacks </a:t>
            </a:r>
          </a:p>
          <a:p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GB" alt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these look like?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53133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12214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216806"/>
          </a:xfrm>
        </p:spPr>
        <p:txBody>
          <a:bodyPr/>
          <a:lstStyle/>
          <a:p>
            <a: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Behavioural Change – </a:t>
            </a:r>
            <a:b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Council Tax Scheme</a:t>
            </a:r>
            <a:endParaRPr lang="en-GB" alt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6787"/>
            <a:ext cx="8229600" cy="4572001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Council Tax support scheme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 Council Tax payers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Group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Send two page threatening legal letter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Intervention Group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Send simple text saying you owe money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15% increase in payments from Intervention Group</a:t>
            </a:r>
          </a:p>
        </p:txBody>
      </p:sp>
    </p:spTree>
    <p:extLst>
      <p:ext uri="{BB962C8B-B14F-4D97-AF65-F5344CB8AC3E}">
        <p14:creationId xmlns:p14="http://schemas.microsoft.com/office/powerpoint/2010/main" val="86210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Commercialisation</a:t>
            </a:r>
            <a:b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</a:t>
            </a: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448"/>
            <a:ext cx="8229600" cy="428371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ones?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what?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Competitors?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4581128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40207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7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Commercialisation</a:t>
            </a:r>
            <a:b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Assets 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7857"/>
            <a:ext cx="8229600" cy="4338306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Buildings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infrastructure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Intellectual property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 ventures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Wholly owned companies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Commercialisation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</a:t>
            </a:r>
            <a:endParaRPr lang="en-GB" sz="32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504"/>
            <a:ext cx="8229600" cy="4324659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 of action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Voluntary sector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 delivery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Asset ownership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97152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128239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19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307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Conformity or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Answers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 and now 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Promotion for success 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Identifying some dots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5675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Inquiry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and space 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Reward for </a:t>
            </a:r>
            <a:r>
              <a:rPr lang="en-GB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creativity </a:t>
            </a:r>
            <a:endParaRPr lang="en-GB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Connecting the dots </a:t>
            </a:r>
          </a:p>
          <a:p>
            <a:r>
              <a:rPr lang="en-GB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 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8199"/>
            <a:ext cx="1702435" cy="1702435"/>
          </a:xfrm>
          <a:prstGeom prst="rect">
            <a:avLst/>
          </a:prstGeom>
        </p:spPr>
      </p:pic>
      <p:pic>
        <p:nvPicPr>
          <p:cNvPr id="6" name="Picture 5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27278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18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646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Darren </a:t>
            </a:r>
            <a:r>
              <a:rPr lang="en-GB" b="1" dirty="0" err="1" smtClean="0"/>
              <a:t>Walklate</a:t>
            </a:r>
            <a:r>
              <a:rPr lang="en-GB" b="1" dirty="0" smtClean="0"/>
              <a:t>, </a:t>
            </a:r>
            <a:r>
              <a:rPr lang="en-GB" dirty="0" smtClean="0"/>
              <a:t>Divisional Director of Solution and Service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9615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 err="1" smtClean="0"/>
              <a:t>Civica</a:t>
            </a:r>
            <a:r>
              <a:rPr lang="en-GB" sz="3600" dirty="0" smtClean="0"/>
              <a:t> Limited UK</a:t>
            </a:r>
            <a:endParaRPr lang="en-GB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653134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74" y="4912215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8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57153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Organisational Goals</a:t>
            </a:r>
          </a:p>
        </p:txBody>
      </p:sp>
      <p:pic>
        <p:nvPicPr>
          <p:cNvPr id="11267" name="Picture 6" descr="Customer_in_fla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350" y="1440172"/>
            <a:ext cx="1925638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Business_in_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440172"/>
            <a:ext cx="192563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Culture_in_fl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63" y="1440171"/>
            <a:ext cx="19272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3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230346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49500"/>
            <a:ext cx="230346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89363"/>
            <a:ext cx="230346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00663"/>
            <a:ext cx="2303462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981075"/>
            <a:ext cx="21590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708275"/>
            <a:ext cx="2159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05263"/>
            <a:ext cx="215900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300663"/>
            <a:ext cx="21590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981075"/>
            <a:ext cx="208756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425700"/>
            <a:ext cx="2087562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2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970338"/>
            <a:ext cx="2087562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2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454650"/>
            <a:ext cx="2087562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127" name="Rectangle 3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Underpinning attitudes and behaviours</a:t>
            </a:r>
          </a:p>
        </p:txBody>
      </p:sp>
      <p:sp>
        <p:nvSpPr>
          <p:cNvPr id="13327" name="Text Box 32"/>
          <p:cNvSpPr txBox="1">
            <a:spLocks noChangeArrowheads="1"/>
          </p:cNvSpPr>
          <p:nvPr/>
        </p:nvSpPr>
        <p:spPr bwMode="auto">
          <a:xfrm>
            <a:off x="900113" y="54927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folHlink"/>
                </a:solidFill>
                <a:latin typeface="Arial" charset="0"/>
              </a:rPr>
              <a:t>Customer</a:t>
            </a:r>
          </a:p>
        </p:txBody>
      </p:sp>
      <p:sp>
        <p:nvSpPr>
          <p:cNvPr id="13328" name="Text Box 33"/>
          <p:cNvSpPr txBox="1">
            <a:spLocks noChangeArrowheads="1"/>
          </p:cNvSpPr>
          <p:nvPr/>
        </p:nvSpPr>
        <p:spPr bwMode="auto">
          <a:xfrm>
            <a:off x="4067175" y="54927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0FFFF"/>
                </a:solidFill>
                <a:latin typeface="Arial" charset="0"/>
              </a:rPr>
              <a:t>Business</a:t>
            </a:r>
          </a:p>
        </p:txBody>
      </p:sp>
      <p:sp>
        <p:nvSpPr>
          <p:cNvPr id="13329" name="Text Box 34"/>
          <p:cNvSpPr txBox="1">
            <a:spLocks noChangeArrowheads="1"/>
          </p:cNvSpPr>
          <p:nvPr/>
        </p:nvSpPr>
        <p:spPr bwMode="auto">
          <a:xfrm>
            <a:off x="7092950" y="54927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-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CC66FF"/>
                </a:solidFill>
                <a:latin typeface="Arial" charset="0"/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4827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60350"/>
            <a:ext cx="755967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1258888" y="5265738"/>
            <a:ext cx="68976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dirty="0">
                <a:latin typeface="Arial" charset="0"/>
                <a:ea typeface="+mn-ea"/>
              </a:rPr>
              <a:t>Customer bear - </a:t>
            </a:r>
            <a:r>
              <a:rPr lang="en-GB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Miles</a:t>
            </a:r>
            <a:r>
              <a:rPr lang="en-GB" b="1" dirty="0">
                <a:latin typeface="Arial" charset="0"/>
                <a:ea typeface="+mn-ea"/>
              </a:rPr>
              <a:t> </a:t>
            </a:r>
          </a:p>
          <a:p>
            <a:pPr algn="ctr">
              <a:defRPr/>
            </a:pPr>
            <a:r>
              <a:rPr lang="en-GB" dirty="0">
                <a:latin typeface="Arial" charset="0"/>
                <a:ea typeface="+mn-ea"/>
              </a:rPr>
              <a:t>Business bear - </a:t>
            </a:r>
            <a:r>
              <a:rPr lang="en-GB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Mercury</a:t>
            </a:r>
            <a:r>
              <a:rPr lang="en-GB" b="1" dirty="0">
                <a:latin typeface="Arial" charset="0"/>
                <a:ea typeface="+mn-ea"/>
              </a:rPr>
              <a:t> </a:t>
            </a:r>
          </a:p>
          <a:p>
            <a:pPr algn="ctr">
              <a:defRPr/>
            </a:pPr>
            <a:r>
              <a:rPr lang="en-GB" dirty="0">
                <a:latin typeface="Arial" charset="0"/>
                <a:ea typeface="+mn-ea"/>
              </a:rPr>
              <a:t>Culture bear - </a:t>
            </a:r>
            <a:r>
              <a:rPr lang="en-GB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Bear-</a:t>
            </a:r>
            <a:r>
              <a:rPr lang="en-GB" b="1" i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rPr>
              <a:t>dicca</a:t>
            </a:r>
            <a:endParaRPr lang="en-GB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</p:txBody>
      </p:sp>
      <p:pic>
        <p:nvPicPr>
          <p:cNvPr id="12292" name="Picture 5" descr="CBC_combined_with_word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229225"/>
            <a:ext cx="1403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4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3" y="274638"/>
            <a:ext cx="8652681" cy="13255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Corporate needs for commercialism to succeed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5278"/>
            <a:ext cx="8229600" cy="4215476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narrative of need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Defining the operating model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targets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Capture and evaluation of ideas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Political buy-in and engagement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69160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128239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6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0" y="274638"/>
            <a:ext cx="8898340" cy="13255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Corporate challenges for commercialism to succeed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7986"/>
            <a:ext cx="8229600" cy="4406545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Appetite for risk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costs and recharges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 needed 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Lead-in time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Rate of return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Skills and attitude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5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Remember…..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Reality is the enemy of the dream </a:t>
            </a:r>
          </a:p>
          <a:p>
            <a:pPr marL="0" indent="0">
              <a:buNone/>
            </a:pP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dream only occurs when grounded in reality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9158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28239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6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11188" y="1916113"/>
            <a:ext cx="7847012" cy="3457575"/>
          </a:xfrm>
        </p:spPr>
        <p:txBody>
          <a:bodyPr/>
          <a:lstStyle/>
          <a:p>
            <a:r>
              <a:rPr lang="en-GB" altLang="en-US" sz="4000" smtClean="0"/>
              <a:t>THE COMMERCIAL COUNCIL</a:t>
            </a:r>
            <a:br>
              <a:rPr lang="en-GB" altLang="en-US" sz="4000" smtClean="0"/>
            </a:br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z="4000" smtClean="0"/>
              <a:t/>
            </a:r>
            <a:br>
              <a:rPr lang="en-GB" altLang="en-US" sz="4000" smtClean="0"/>
            </a:br>
            <a:r>
              <a:rPr lang="en-GB" altLang="en-US" sz="4000" smtClean="0"/>
              <a:t/>
            </a:r>
            <a:br>
              <a:rPr lang="en-GB" altLang="en-US" sz="4000" smtClean="0"/>
            </a:br>
            <a:r>
              <a:rPr lang="en-GB" altLang="en-US" sz="3600" smtClean="0"/>
              <a:t>DR JUSTIN IVES</a:t>
            </a:r>
            <a:br>
              <a:rPr lang="en-GB" altLang="en-US" sz="3600" smtClean="0"/>
            </a:br>
            <a:r>
              <a:rPr lang="en-GB" altLang="en-US" sz="3600" smtClean="0"/>
              <a:t>CHIEF EXECUTIVE</a:t>
            </a:r>
            <a:br>
              <a:rPr lang="en-GB" altLang="en-US" sz="3600" smtClean="0"/>
            </a:br>
            <a:r>
              <a:rPr lang="en-GB" altLang="en-US" sz="3600" smtClean="0"/>
              <a:t>HAMBLETON DISTRICT COUNCIL</a:t>
            </a:r>
            <a:br>
              <a:rPr lang="en-GB" altLang="en-US" sz="3600" smtClean="0"/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4000" smtClean="0"/>
              <a:t/>
            </a:r>
            <a:br>
              <a:rPr lang="en-GB" altLang="en-US" sz="4000" smtClean="0"/>
            </a:br>
            <a:endParaRPr lang="en-GB" altLang="en-US" sz="4000" smtClean="0"/>
          </a:p>
        </p:txBody>
      </p:sp>
    </p:spTree>
    <p:extLst>
      <p:ext uri="{BB962C8B-B14F-4D97-AF65-F5344CB8AC3E}">
        <p14:creationId xmlns:p14="http://schemas.microsoft.com/office/powerpoint/2010/main" val="35424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3649662"/>
          </a:xfrm>
        </p:spPr>
        <p:txBody>
          <a:bodyPr/>
          <a:lstStyle/>
          <a:p>
            <a:r>
              <a:rPr lang="en-GB" altLang="en-US" sz="3600" smtClean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120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altLang="en-US" sz="2400" smtClean="0"/>
              <a:t>Unprecedented funding reductions since 2010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400" smtClean="0"/>
              <a:t>2011 Net Revenue Budget:           £11m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400" smtClean="0"/>
              <a:t>2016 Net Revenue Budget:           £  7m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400" smtClean="0"/>
              <a:t>Government Grants 2011:  £4.5m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400" smtClean="0"/>
              <a:t>Government Grants 2016:  £1.5m</a:t>
            </a:r>
          </a:p>
        </p:txBody>
      </p:sp>
    </p:spTree>
    <p:extLst>
      <p:ext uri="{BB962C8B-B14F-4D97-AF65-F5344CB8AC3E}">
        <p14:creationId xmlns:p14="http://schemas.microsoft.com/office/powerpoint/2010/main" val="40941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3600" cap="all" dirty="0" smtClean="0"/>
              <a:t>Total Reserve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GB" sz="24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sz="2400" dirty="0" smtClean="0"/>
          </a:p>
        </p:txBody>
      </p:sp>
      <p:graphicFrame>
        <p:nvGraphicFramePr>
          <p:cNvPr id="7172" name="Object 3"/>
          <p:cNvGraphicFramePr>
            <a:graphicFrameLocks noGrp="1"/>
          </p:cNvGraphicFramePr>
          <p:nvPr/>
        </p:nvGraphicFramePr>
        <p:xfrm>
          <a:off x="569913" y="1579563"/>
          <a:ext cx="8429625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4" imgW="8431499" imgH="4115157" progId="Excel.Chart.8">
                  <p:embed/>
                </p:oleObj>
              </mc:Choice>
              <mc:Fallback>
                <p:oleObj r:id="rId4" imgW="8431499" imgH="411515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1579563"/>
                        <a:ext cx="8429625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8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9912" y="2105383"/>
            <a:ext cx="4200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980728"/>
            <a:ext cx="8352928" cy="1876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to </a:t>
            </a:r>
            <a:br>
              <a:rPr lang="en-GB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Colchester’s Commercial Story</a:t>
            </a:r>
            <a:endParaRPr lang="en-GB" alt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924944"/>
            <a:ext cx="6048672" cy="7188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dirty="0"/>
              <a:t>Adrian </a:t>
            </a:r>
            <a:r>
              <a:rPr lang="en-GB" altLang="en-US" dirty="0" smtClean="0"/>
              <a:t>Pritchard, Chief Executive at Colchester Borough Council </a:t>
            </a:r>
            <a:endParaRPr lang="en-GB" alt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653134"/>
            <a:ext cx="1702435" cy="1702435"/>
          </a:xfrm>
          <a:prstGeom prst="rect">
            <a:avLst/>
          </a:prstGeom>
        </p:spPr>
      </p:pic>
      <p:pic>
        <p:nvPicPr>
          <p:cNvPr id="7" name="Picture 6" descr="C:\Users\jonathan.werran\AppData\Local\Microsoft\Windows\Temporary Internet Files\Content.Outlook\S493EQ5L\Solace Group Logo Medium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74" y="4912215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5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GB" altLang="en-US" smtClean="0"/>
          </a:p>
          <a:p>
            <a:pPr marL="0" indent="0">
              <a:buFont typeface="Wingdings" pitchFamily="2" charset="2"/>
              <a:buNone/>
            </a:pPr>
            <a:endParaRPr lang="en-GB" altLang="en-US" smtClean="0"/>
          </a:p>
          <a:p>
            <a:pPr marL="0" indent="0" algn="ctr">
              <a:buFont typeface="Wingdings" pitchFamily="2" charset="2"/>
              <a:buNone/>
            </a:pPr>
            <a:r>
              <a:rPr lang="en-GB" altLang="en-US" smtClean="0"/>
              <a:t>HOWEVER! NO SERVICE REDUCTIONS</a:t>
            </a:r>
          </a:p>
        </p:txBody>
      </p:sp>
    </p:spTree>
    <p:extLst>
      <p:ext uri="{BB962C8B-B14F-4D97-AF65-F5344CB8AC3E}">
        <p14:creationId xmlns:p14="http://schemas.microsoft.com/office/powerpoint/2010/main" val="15845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GB" altLang="en-US" smtClean="0"/>
          </a:p>
          <a:p>
            <a:pPr marL="0" indent="0" algn="ctr">
              <a:buFont typeface="Wingdings" pitchFamily="2" charset="2"/>
              <a:buNone/>
            </a:pPr>
            <a:endParaRPr lang="en-GB" altLang="en-US" smtClean="0"/>
          </a:p>
          <a:p>
            <a:pPr marL="0" indent="0" algn="ctr">
              <a:buFont typeface="Wingdings" pitchFamily="2" charset="2"/>
              <a:buNone/>
            </a:pPr>
            <a:r>
              <a:rPr lang="en-GB" altLang="en-US" smtClean="0"/>
              <a:t>HOW WAS THIS ACHIEVED?</a:t>
            </a:r>
          </a:p>
        </p:txBody>
      </p:sp>
    </p:spTree>
    <p:extLst>
      <p:ext uri="{BB962C8B-B14F-4D97-AF65-F5344CB8AC3E}">
        <p14:creationId xmlns:p14="http://schemas.microsoft.com/office/powerpoint/2010/main" val="28417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Firstly using traditional cost reduction schemes:</a:t>
            </a:r>
          </a:p>
          <a:p>
            <a:pPr marL="630238" indent="-274638">
              <a:buFontTx/>
              <a:buChar char="-"/>
              <a:defRPr/>
            </a:pPr>
            <a:r>
              <a:rPr lang="en-GB" sz="2400" dirty="0" smtClean="0"/>
              <a:t>Asset Transfer</a:t>
            </a:r>
          </a:p>
          <a:p>
            <a:pPr marL="630238" indent="-274638">
              <a:buFontTx/>
              <a:buChar char="-"/>
              <a:defRPr/>
            </a:pPr>
            <a:r>
              <a:rPr lang="en-GB" sz="2400" dirty="0" smtClean="0"/>
              <a:t>Service Transfer</a:t>
            </a:r>
          </a:p>
          <a:p>
            <a:pPr marL="630238" indent="-274638">
              <a:buFontTx/>
              <a:buChar char="-"/>
              <a:defRPr/>
            </a:pPr>
            <a:r>
              <a:rPr lang="en-GB" sz="2400" dirty="0" smtClean="0"/>
              <a:t>Shared Services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908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altLang="en-US" sz="2400" smtClean="0"/>
              <a:t>Effective to a point but the Council has an aspiration to increase and improve services.</a:t>
            </a:r>
          </a:p>
        </p:txBody>
      </p:sp>
    </p:spTree>
    <p:extLst>
      <p:ext uri="{BB962C8B-B14F-4D97-AF65-F5344CB8AC3E}">
        <p14:creationId xmlns:p14="http://schemas.microsoft.com/office/powerpoint/2010/main" val="35146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GB" altLang="en-US" smtClean="0"/>
              <a:t>THE COMMERCIAL COUNCIL</a:t>
            </a:r>
          </a:p>
          <a:p>
            <a:pPr marL="0" indent="0" algn="ctr">
              <a:buFont typeface="Wingdings" pitchFamily="2" charset="2"/>
              <a:buNone/>
            </a:pPr>
            <a:endParaRPr lang="en-GB" altLang="en-US" sz="2400" smtClean="0"/>
          </a:p>
          <a:p>
            <a:pPr marL="0" indent="0" algn="ctr">
              <a:buFont typeface="Wingdings" pitchFamily="2" charset="2"/>
              <a:buNone/>
            </a:pPr>
            <a:r>
              <a:rPr lang="en-GB" altLang="en-US" sz="2400" smtClean="0"/>
              <a:t>“Continually seeking income generation opportunities”</a:t>
            </a:r>
          </a:p>
        </p:txBody>
      </p:sp>
    </p:spTree>
    <p:extLst>
      <p:ext uri="{BB962C8B-B14F-4D97-AF65-F5344CB8AC3E}">
        <p14:creationId xmlns:p14="http://schemas.microsoft.com/office/powerpoint/2010/main" val="38976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COMMERCIAL THINKING AT HAMBLETON DISTRICT COUNCIL</a:t>
            </a: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altLang="en-US" sz="2400" smtClean="0"/>
              <a:t>Loan to Housing Association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Local Asset Backed Vehicle 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Fitness Suite 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Green Waste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Economic Development Strategy</a:t>
            </a:r>
          </a:p>
        </p:txBody>
      </p:sp>
    </p:spTree>
    <p:extLst>
      <p:ext uri="{BB962C8B-B14F-4D97-AF65-F5344CB8AC3E}">
        <p14:creationId xmlns:p14="http://schemas.microsoft.com/office/powerpoint/2010/main" val="29558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LOAN TO HOUSING ASSOCIATION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3816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£35m loan for 25 years.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Generates £1.2m per annum in interest.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Housing initiative (Capital Expenditure)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NOT Treasury Management Activity.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Powers under Local Government Act 1988.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400" u="sng" dirty="0" smtClean="0"/>
              <a:t>Obstacle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en-GB" sz="2400" dirty="0" smtClean="0"/>
              <a:t>Members very resistant – Debt Free Council since 1992.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400" dirty="0" smtClean="0"/>
              <a:t>M.R.P.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68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altLang="en-US" sz="2400" smtClean="0"/>
              <a:t>HMP Northallerton closed in 2014.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Council purchased site to control development.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Currently in the process of procuring a partner.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Paid £1.3m for site.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Estimated dividend from LABV £2m.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smtClean="0"/>
              <a:t>LOCAL ASSET BACKED VEHICLE</a:t>
            </a:r>
          </a:p>
        </p:txBody>
      </p:sp>
    </p:spTree>
    <p:extLst>
      <p:ext uri="{BB962C8B-B14F-4D97-AF65-F5344CB8AC3E}">
        <p14:creationId xmlns:p14="http://schemas.microsoft.com/office/powerpoint/2010/main" val="6316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n-GB" altLang="en-US" sz="3200" smtClean="0"/>
              <a:t>FITNESS SUITE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36004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altLang="en-US" sz="2400" smtClean="0"/>
              <a:t>Leisure income in decline.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Council needed to invest or extricate from the service.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3 Leisure Centres were refurbished.</a:t>
            </a:r>
          </a:p>
          <a:p>
            <a:pPr algn="just">
              <a:buFont typeface="Arial" charset="0"/>
              <a:buChar char="•"/>
            </a:pPr>
            <a:r>
              <a:rPr lang="en-GB" altLang="en-US" sz="2400" smtClean="0"/>
              <a:t>1 Leisure Centre to be extended with a £2m Fitness Suite – to be open 24/7.</a:t>
            </a:r>
          </a:p>
          <a:p>
            <a:pPr algn="just">
              <a:buFont typeface="Arial" charset="0"/>
              <a:buChar char="•"/>
            </a:pPr>
            <a:r>
              <a:rPr lang="en-GB" altLang="en-US" sz="2400" smtClean="0"/>
              <a:t>Increase in GP referrals plus a new anti-obesity initiative.</a:t>
            </a:r>
          </a:p>
          <a:p>
            <a:pPr algn="just">
              <a:buFont typeface="Arial" charset="0"/>
              <a:buChar char="•"/>
            </a:pPr>
            <a:r>
              <a:rPr lang="en-GB" altLang="en-US" sz="2400" smtClean="0"/>
              <a:t>The aim is for Leisure to at least be self-financing. </a:t>
            </a:r>
          </a:p>
        </p:txBody>
      </p:sp>
    </p:spTree>
    <p:extLst>
      <p:ext uri="{BB962C8B-B14F-4D97-AF65-F5344CB8AC3E}">
        <p14:creationId xmlns:p14="http://schemas.microsoft.com/office/powerpoint/2010/main" val="25372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n-GB" altLang="en-US" sz="3200" smtClean="0"/>
              <a:t>GREEN WASTE CHARGES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Char char="•"/>
            </a:pPr>
            <a:r>
              <a:rPr lang="en-GB" altLang="en-US" sz="2400" smtClean="0"/>
              <a:t>Most Councils have investigated or are charging for this service.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Service will be self-financing - £0.8m per annum. 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Strong political resistance. </a:t>
            </a:r>
          </a:p>
        </p:txBody>
      </p:sp>
    </p:spTree>
    <p:extLst>
      <p:ext uri="{BB962C8B-B14F-4D97-AF65-F5344CB8AC3E}">
        <p14:creationId xmlns:p14="http://schemas.microsoft.com/office/powerpoint/2010/main" val="36627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Colchester Story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 </a:t>
            </a:r>
          </a:p>
          <a:p>
            <a:pPr eaLnBrk="1" hangingPunct="1"/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GB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 </a:t>
            </a:r>
          </a:p>
          <a:p>
            <a:pPr eaLnBrk="1" hangingPunct="1"/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GB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25144"/>
            <a:ext cx="1702435" cy="1702435"/>
          </a:xfrm>
          <a:prstGeom prst="rect">
            <a:avLst/>
          </a:prstGeom>
        </p:spPr>
      </p:pic>
      <p:pic>
        <p:nvPicPr>
          <p:cNvPr id="5" name="Picture 4" descr="C:\Users\jonathan.werran\AppData\Local\Microsoft\Windows\Temporary Internet Files\Content.Outlook\S493EQ5L\Solace Group Logo 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84223"/>
            <a:ext cx="2235200" cy="118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7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n-GB" altLang="en-US" sz="3200" smtClean="0"/>
              <a:t>ECONOMIC DEVELOPMENT STRATEGY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38893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GB" altLang="en-US" sz="2400" dirty="0" smtClean="0"/>
              <a:t>Born from Business Rate Retention.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 smtClean="0"/>
              <a:t>Retain the growth we facilitate.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 smtClean="0"/>
              <a:t>£5m investment.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 smtClean="0"/>
              <a:t>Schemes include:</a:t>
            </a:r>
          </a:p>
          <a:p>
            <a:pPr marL="698500">
              <a:buFontTx/>
              <a:buChar char="-"/>
              <a:defRPr/>
            </a:pPr>
            <a:r>
              <a:rPr lang="en-GB" altLang="en-US" sz="2400" dirty="0" smtClean="0"/>
              <a:t>Northallerton Prison</a:t>
            </a:r>
          </a:p>
          <a:p>
            <a:pPr marL="698500">
              <a:buFontTx/>
              <a:buChar char="-"/>
              <a:defRPr/>
            </a:pPr>
            <a:r>
              <a:rPr lang="en-GB" altLang="en-US" sz="2400" dirty="0" smtClean="0"/>
              <a:t>Dalton Bridge</a:t>
            </a:r>
          </a:p>
          <a:p>
            <a:pPr marL="698500">
              <a:buFontTx/>
              <a:buChar char="-"/>
              <a:defRPr/>
            </a:pPr>
            <a:r>
              <a:rPr lang="en-GB" altLang="en-US" sz="2400" dirty="0" smtClean="0"/>
              <a:t>Northallerton BID </a:t>
            </a:r>
          </a:p>
          <a:p>
            <a:pPr marL="698500">
              <a:buFontTx/>
              <a:buChar char="-"/>
              <a:defRPr/>
            </a:pPr>
            <a:r>
              <a:rPr lang="en-GB" altLang="en-US" sz="2400" dirty="0" smtClean="0"/>
              <a:t>Market Town Studies </a:t>
            </a:r>
          </a:p>
        </p:txBody>
      </p:sp>
    </p:spTree>
    <p:extLst>
      <p:ext uri="{BB962C8B-B14F-4D97-AF65-F5344CB8AC3E}">
        <p14:creationId xmlns:p14="http://schemas.microsoft.com/office/powerpoint/2010/main" val="335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n-GB" altLang="en-US" sz="3200" smtClean="0"/>
              <a:t>FUTURE OPPORTUNITIES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altLang="en-US" sz="2400" smtClean="0"/>
              <a:t>Selling services through a company.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Development Company.</a:t>
            </a:r>
          </a:p>
          <a:p>
            <a:pPr>
              <a:buFont typeface="Arial" charset="0"/>
              <a:buChar char="•"/>
            </a:pPr>
            <a:r>
              <a:rPr lang="en-GB" altLang="en-US" sz="2400" smtClean="0"/>
              <a:t>Housing Company</a:t>
            </a:r>
          </a:p>
        </p:txBody>
      </p:sp>
    </p:spTree>
    <p:extLst>
      <p:ext uri="{BB962C8B-B14F-4D97-AF65-F5344CB8AC3E}">
        <p14:creationId xmlns:p14="http://schemas.microsoft.com/office/powerpoint/2010/main" val="34444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GB" altLang="en-US" sz="2400" smtClean="0"/>
          </a:p>
          <a:p>
            <a:pPr marL="0" indent="0" algn="ctr">
              <a:buFont typeface="Wingdings" pitchFamily="2" charset="2"/>
              <a:buNone/>
            </a:pPr>
            <a:endParaRPr lang="en-GB" altLang="en-US" sz="2400" smtClean="0"/>
          </a:p>
          <a:p>
            <a:pPr marL="0" indent="0" algn="ctr">
              <a:buFont typeface="Wingdings" pitchFamily="2" charset="2"/>
              <a:buNone/>
            </a:pPr>
            <a:endParaRPr lang="en-GB" altLang="en-US" sz="2400" smtClean="0"/>
          </a:p>
          <a:p>
            <a:pPr marL="0" indent="0" algn="ctr">
              <a:buFont typeface="Wingdings" pitchFamily="2" charset="2"/>
              <a:buNone/>
            </a:pPr>
            <a:r>
              <a:rPr lang="en-GB" altLang="en-US" sz="360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896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2" y="110862"/>
            <a:ext cx="8898339" cy="11430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Colchester Story So Far</a:t>
            </a:r>
            <a:endParaRPr lang="en-GB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9" y="1023581"/>
            <a:ext cx="9007521" cy="495245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 – Fundamental Service Reviews </a:t>
            </a:r>
          </a:p>
          <a:p>
            <a:pPr lvl="1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Planning, Protection and Licensing </a:t>
            </a:r>
          </a:p>
          <a:p>
            <a:pPr lvl="1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Housing </a:t>
            </a:r>
          </a:p>
          <a:p>
            <a:pPr lvl="1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Revenues and Benefits</a:t>
            </a:r>
          </a:p>
          <a:p>
            <a:pPr lvl="1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Street Services</a:t>
            </a:r>
          </a:p>
          <a:p>
            <a:pPr lvl="1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Colchester’s Housing and ALMO (CBH)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 and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</a:t>
            </a:r>
          </a:p>
          <a:p>
            <a:pPr lvl="1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Housing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Arrangements</a:t>
            </a:r>
          </a:p>
          <a:p>
            <a:pPr lvl="1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Corporate and Financial Management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Futures (remodelling Customer Services)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95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8" y="23883"/>
            <a:ext cx="8884693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Colchester Story So Far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3525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Fundamental Service Reviews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2880263" y="2348880"/>
            <a:ext cx="3261815" cy="319357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89946" y="1844824"/>
            <a:ext cx="1842448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Customer</a:t>
            </a:r>
            <a:endParaRPr lang="en-GB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654" y="4767447"/>
            <a:ext cx="184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Efficiency (target)</a:t>
            </a:r>
            <a:endParaRPr lang="en-GB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2819" y="4763065"/>
            <a:ext cx="2140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Effectiveness (performance)</a:t>
            </a:r>
            <a:endParaRPr lang="en-GB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179102"/>
            <a:ext cx="8898341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Colchester Story So Far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98341" cy="4911512"/>
          </a:xfrm>
        </p:spPr>
        <p:txBody>
          <a:bodyPr/>
          <a:lstStyle/>
          <a:p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 – Fundamental Service Reviews </a:t>
            </a:r>
          </a:p>
          <a:p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 – Fundamental Organisational Review</a:t>
            </a:r>
          </a:p>
          <a:p>
            <a:pPr lvl="4"/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Journey Management </a:t>
            </a:r>
          </a:p>
          <a:p>
            <a:pPr lvl="4"/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Behaviour Change </a:t>
            </a:r>
            <a:endParaRPr lang="en-GB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4"/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 </a:t>
            </a:r>
          </a:p>
          <a:p>
            <a:pPr lvl="4"/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Locations</a:t>
            </a:r>
          </a:p>
          <a:p>
            <a:pPr lvl="4"/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Organisational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shape </a:t>
            </a:r>
            <a:endParaRPr lang="en-GB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4"/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Cultural Change</a:t>
            </a:r>
          </a:p>
          <a:p>
            <a:pPr lvl="4"/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Organisational governance </a:t>
            </a:r>
          </a:p>
          <a:p>
            <a:pPr lvl="4"/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</a:t>
            </a:r>
          </a:p>
          <a:p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Flexible Working (agile)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0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6" y="44624"/>
            <a:ext cx="9143999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Colchester Story So Far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75285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		Fundamental Service Reviews </a:t>
            </a:r>
          </a:p>
          <a:p>
            <a:pPr marL="0" indent="0">
              <a:buNone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		Fundamental Organisational Review </a:t>
            </a:r>
          </a:p>
          <a:p>
            <a:pPr marL="0" indent="0">
              <a:buNone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		Flexible (agile) working </a:t>
            </a:r>
          </a:p>
          <a:p>
            <a:pPr marL="0" indent="0">
              <a:buNone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2011		Savings targets </a:t>
            </a: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Commercial income targets </a:t>
            </a:r>
          </a:p>
          <a:p>
            <a:pPr marL="0" indent="0">
              <a:buNone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		Asset usage </a:t>
            </a:r>
          </a:p>
          <a:p>
            <a:pPr marL="0" indent="0">
              <a:buNone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	Trading Board established </a:t>
            </a:r>
          </a:p>
          <a:p>
            <a:pPr marL="900113" indent="-900113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Revolving Investment Fund (RIF) </a:t>
            </a:r>
          </a:p>
          <a:p>
            <a:pPr marL="900113" indent="-900113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Sub-Committee </a:t>
            </a:r>
          </a:p>
        </p:txBody>
      </p:sp>
    </p:spTree>
    <p:extLst>
      <p:ext uri="{BB962C8B-B14F-4D97-AF65-F5344CB8AC3E}">
        <p14:creationId xmlns:p14="http://schemas.microsoft.com/office/powerpoint/2010/main" val="37013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13"/>
            <a:ext cx="9144000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Colchester Story So Far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300"/>
            <a:ext cx="8229600" cy="4897864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Business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land acquisition </a:t>
            </a: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Council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developer </a:t>
            </a: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Garden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Settlements initiative </a:t>
            </a: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Housing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 proposal </a:t>
            </a: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Digital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 </a:t>
            </a: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Smarter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working </a:t>
            </a: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Paper chase </a:t>
            </a:r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Customer self-serve</a:t>
            </a:r>
          </a:p>
          <a:p>
            <a:pPr marL="0" indent="0">
              <a:buNone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Internal self-serve</a:t>
            </a:r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9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828</Words>
  <Application>Microsoft Office PowerPoint</Application>
  <PresentationFormat>On-screen Show (4:3)</PresentationFormat>
  <Paragraphs>276</Paragraphs>
  <Slides>42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ＭＳ Ｐゴシック</vt:lpstr>
      <vt:lpstr>Arial</vt:lpstr>
      <vt:lpstr>Calibri</vt:lpstr>
      <vt:lpstr>Times New Roman</vt:lpstr>
      <vt:lpstr>Verdana</vt:lpstr>
      <vt:lpstr>Wingdings</vt:lpstr>
      <vt:lpstr>Office Theme</vt:lpstr>
      <vt:lpstr>Default Design</vt:lpstr>
      <vt:lpstr>Microsoft Excel Chart</vt:lpstr>
      <vt:lpstr>Welcome to the Solace and District Councils Network Workshop </vt:lpstr>
      <vt:lpstr>Darren Walklate, Divisional Director of Solution and Service Design</vt:lpstr>
      <vt:lpstr>Welcome to  Colchester’s Commercial Story</vt:lpstr>
      <vt:lpstr>The Colchester Story</vt:lpstr>
      <vt:lpstr>The Colchester Story So Far</vt:lpstr>
      <vt:lpstr>The Colchester Story So Far</vt:lpstr>
      <vt:lpstr>The Colchester Story So Far</vt:lpstr>
      <vt:lpstr>The Colchester Story So Far</vt:lpstr>
      <vt:lpstr>The Colchester Story So Far</vt:lpstr>
      <vt:lpstr>Financial Resources</vt:lpstr>
      <vt:lpstr>How does the private sector become more Commercial?</vt:lpstr>
      <vt:lpstr>The Entrepreneurial Council</vt:lpstr>
      <vt:lpstr>The Digital Generation</vt:lpstr>
      <vt:lpstr>Changing customer behaviour – techniques </vt:lpstr>
      <vt:lpstr>Behavioural Change –  Local Council Tax Scheme</vt:lpstr>
      <vt:lpstr>Commercialisation Services  </vt:lpstr>
      <vt:lpstr>Commercialisation Assets </vt:lpstr>
      <vt:lpstr>Commercialisation  Community </vt:lpstr>
      <vt:lpstr>Culture</vt:lpstr>
      <vt:lpstr>Organisational Goals</vt:lpstr>
      <vt:lpstr>Underpinning attitudes and behaviours</vt:lpstr>
      <vt:lpstr>PowerPoint Presentation</vt:lpstr>
      <vt:lpstr>Corporate needs for commercialism to succeed </vt:lpstr>
      <vt:lpstr>Corporate challenges for commercialism to succeed</vt:lpstr>
      <vt:lpstr>Remember…..</vt:lpstr>
      <vt:lpstr>THE COMMERCIAL COUNCIL    DR JUSTIN IVES CHIEF EXECUTIVE HAMBLETON DISTRICT COUNCIL    </vt:lpstr>
      <vt:lpstr>PowerPoint Presentation</vt:lpstr>
      <vt:lpstr>PowerPoint Presentation</vt:lpstr>
      <vt:lpstr>Total Reserve Levels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COMMERCIAL THINKING AT HAMBLETON DISTRICT COUNCIL</vt:lpstr>
      <vt:lpstr>LOAN TO HOUSING ASSOCIATION</vt:lpstr>
      <vt:lpstr>LOCAL ASSET BACKED VEHICLE</vt:lpstr>
      <vt:lpstr>FITNESS SUITE</vt:lpstr>
      <vt:lpstr>GREEN WASTE CHARGES</vt:lpstr>
      <vt:lpstr>ECONOMIC DEVELOPMENT STRATEGY</vt:lpstr>
      <vt:lpstr>FUTURE OPPORTUNITIES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Solace and District Councils Network Workshop</dc:title>
  <dc:creator>Sara Cracknell</dc:creator>
  <cp:lastModifiedBy>Jonathan Werran</cp:lastModifiedBy>
  <cp:revision>7</cp:revision>
  <dcterms:created xsi:type="dcterms:W3CDTF">2016-11-16T15:44:01Z</dcterms:created>
  <dcterms:modified xsi:type="dcterms:W3CDTF">2016-12-05T13:08:07Z</dcterms:modified>
</cp:coreProperties>
</file>