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3E788A-4DAA-487D-905F-E13CD5EB938E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7D2D86-9B53-4CC9-813F-118DD7C8FB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414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D7034-FF71-1F44-86F8-D78BCF06C29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245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80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1pPr>
            <a:lvl2pPr marL="742950" indent="-285750" defTabSz="9080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2pPr>
            <a:lvl3pPr marL="1143000" indent="-228600" defTabSz="9080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3pPr>
            <a:lvl4pPr marL="1600200" indent="-228600" defTabSz="9080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4pPr>
            <a:lvl5pPr marL="2057400" indent="-228600" defTabSz="9080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9pPr>
          </a:lstStyle>
          <a:p>
            <a:fld id="{A8E6A2FF-D45E-4925-9F23-63E035E991A1}" type="slidenum">
              <a:rPr lang="en-GB" altLang="en-US" sz="1200"/>
              <a:pPr/>
              <a:t>20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1699274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80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1pPr>
            <a:lvl2pPr marL="742950" indent="-285750" defTabSz="9080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2pPr>
            <a:lvl3pPr marL="1143000" indent="-228600" defTabSz="9080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3pPr>
            <a:lvl4pPr marL="1600200" indent="-228600" defTabSz="9080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4pPr>
            <a:lvl5pPr marL="2057400" indent="-228600" defTabSz="9080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9pPr>
          </a:lstStyle>
          <a:p>
            <a:fld id="{CDA1CFEC-2EBC-4933-BB8F-C02439F8CF8F}" type="slidenum">
              <a:rPr lang="en-GB" altLang="en-US" sz="1200"/>
              <a:pPr/>
              <a:t>21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2547924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80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1pPr>
            <a:lvl2pPr marL="742950" indent="-285750" defTabSz="9080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2pPr>
            <a:lvl3pPr marL="1143000" indent="-228600" defTabSz="9080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3pPr>
            <a:lvl4pPr marL="1600200" indent="-228600" defTabSz="9080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4pPr>
            <a:lvl5pPr marL="2057400" indent="-228600" defTabSz="9080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9pPr>
          </a:lstStyle>
          <a:p>
            <a:fld id="{4C89E8A3-2D6B-47AC-986E-CDA6A000A38E}" type="slidenum">
              <a:rPr lang="en-GB" altLang="en-US" sz="1200"/>
              <a:pPr/>
              <a:t>22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3580238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5D0C-08C6-47E1-81D4-97C55814F3BA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62A7-EE24-495F-9190-CC07FC5EA4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531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5D0C-08C6-47E1-81D4-97C55814F3BA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62A7-EE24-495F-9190-CC07FC5EA4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156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5D0C-08C6-47E1-81D4-97C55814F3BA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62A7-EE24-495F-9190-CC07FC5EA4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372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668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608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9586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00213"/>
            <a:ext cx="4038600" cy="41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038600" cy="41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836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7669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5181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20736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573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5D0C-08C6-47E1-81D4-97C55814F3BA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62A7-EE24-495F-9190-CC07FC5EA4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2255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42471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7290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530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530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520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5D0C-08C6-47E1-81D4-97C55814F3BA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62A7-EE24-495F-9190-CC07FC5EA4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077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5D0C-08C6-47E1-81D4-97C55814F3BA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62A7-EE24-495F-9190-CC07FC5EA4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839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5D0C-08C6-47E1-81D4-97C55814F3BA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62A7-EE24-495F-9190-CC07FC5EA4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913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5D0C-08C6-47E1-81D4-97C55814F3BA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62A7-EE24-495F-9190-CC07FC5EA4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886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5D0C-08C6-47E1-81D4-97C55814F3BA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62A7-EE24-495F-9190-CC07FC5EA4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9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5D0C-08C6-47E1-81D4-97C55814F3BA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62A7-EE24-495F-9190-CC07FC5EA4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997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5D0C-08C6-47E1-81D4-97C55814F3BA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A62A7-EE24-495F-9190-CC07FC5EA4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260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35D0C-08C6-47E1-81D4-97C55814F3BA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A62A7-EE24-495F-9190-CC07FC5EA4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235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00213"/>
            <a:ext cx="8229600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pic>
        <p:nvPicPr>
          <p:cNvPr id="1028" name="Picture 8" descr="line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875"/>
            <a:ext cx="9144000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9" descr="HDC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03888"/>
            <a:ext cx="9144000" cy="110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6248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0033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0033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0033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2.png"/><Relationship Id="rId4" Type="http://schemas.openxmlformats.org/officeDocument/2006/relationships/oleObject" Target="../embeddings/Microsoft_Excel_97-2003_Worksheet1.xls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7772400" cy="1470025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Welcome to the</a:t>
            </a:r>
            <a:br>
              <a:rPr lang="en-GB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GB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Solace and District Councils Network Workshop </a:t>
            </a:r>
            <a:endParaRPr lang="en-GB" sz="3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077072"/>
            <a:ext cx="6400800" cy="1752600"/>
          </a:xfrm>
        </p:spPr>
        <p:txBody>
          <a:bodyPr/>
          <a:lstStyle/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Friday 18</a:t>
            </a:r>
            <a:r>
              <a:rPr lang="en-GB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November 2016</a:t>
            </a:r>
          </a:p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Eversheds, Leeds 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36" y="145583"/>
            <a:ext cx="1702435" cy="1702435"/>
          </a:xfrm>
          <a:prstGeom prst="rect">
            <a:avLst/>
          </a:prstGeom>
        </p:spPr>
      </p:pic>
      <p:pic>
        <p:nvPicPr>
          <p:cNvPr id="5" name="Picture 4" descr="C:\Users\jonathan.werran\AppData\Local\Microsoft\Windows\Temporary Internet Files\Content.Outlook\S493EQ5L\Solace Group Logo 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600" y="404664"/>
            <a:ext cx="2235200" cy="1184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504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Financial Resources</a:t>
            </a:r>
            <a:endParaRPr lang="en-GB" sz="4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4997021"/>
              </p:ext>
            </p:extLst>
          </p:nvPr>
        </p:nvGraphicFramePr>
        <p:xfrm>
          <a:off x="457200" y="1600200"/>
          <a:ext cx="8229600" cy="3613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903311">
                <a:tc>
                  <a:txBody>
                    <a:bodyPr/>
                    <a:lstStyle/>
                    <a:p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Income in 2010</a:t>
                      </a:r>
                      <a:endParaRPr lang="en-GB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Income in 2016</a:t>
                      </a:r>
                      <a:endParaRPr lang="en-GB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903311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Central Government</a:t>
                      </a:r>
                      <a:r>
                        <a:rPr lang="en-GB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33%</a:t>
                      </a:r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20%</a:t>
                      </a:r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903311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Council Tax </a:t>
                      </a:r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33%</a:t>
                      </a:r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20%</a:t>
                      </a:r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903311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Income Charges </a:t>
                      </a:r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33%</a:t>
                      </a:r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60%</a:t>
                      </a:r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537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1" y="274638"/>
            <a:ext cx="8547194" cy="1143000"/>
          </a:xfrm>
        </p:spPr>
        <p:txBody>
          <a:bodyPr/>
          <a:lstStyle/>
          <a:p>
            <a:r>
              <a:rPr lang="en-GB" altLang="en-US" sz="3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does the private sector become more Commercial?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628775"/>
            <a:ext cx="8435975" cy="48958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Continually looking for efficiencies (driving costs down) </a:t>
            </a:r>
          </a:p>
          <a:p>
            <a:pPr>
              <a:lnSpc>
                <a:spcPct val="80000"/>
              </a:lnSpc>
            </a:pPr>
            <a:endParaRPr lang="en-GB" alt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alt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Increasing total revenue (driving up profit)</a:t>
            </a:r>
          </a:p>
          <a:p>
            <a:pPr>
              <a:lnSpc>
                <a:spcPct val="80000"/>
              </a:lnSpc>
            </a:pPr>
            <a:endParaRPr lang="en-GB" alt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alt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Increasing productivity (driving up pure profit)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alt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alt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Taking greater market share (spreading overheads wider) </a:t>
            </a:r>
          </a:p>
          <a:p>
            <a:pPr>
              <a:lnSpc>
                <a:spcPct val="80000"/>
              </a:lnSpc>
            </a:pPr>
            <a:endParaRPr lang="en-GB" alt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alt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Improve company image (building the brand to trade on) </a:t>
            </a:r>
          </a:p>
          <a:p>
            <a:pPr>
              <a:lnSpc>
                <a:spcPct val="80000"/>
              </a:lnSpc>
            </a:pPr>
            <a:endParaRPr lang="en-GB" alt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alt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Investing in Research and Development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(conveyor belt of future income lines)</a:t>
            </a:r>
          </a:p>
          <a:p>
            <a:pPr>
              <a:lnSpc>
                <a:spcPct val="80000"/>
              </a:lnSpc>
            </a:pPr>
            <a:endParaRPr lang="en-GB" altLang="en-US" sz="2200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GB" altLang="en-US" sz="2200" dirty="0"/>
          </a:p>
          <a:p>
            <a:endParaRPr lang="en-GB" altLang="en-US" sz="2200" dirty="0"/>
          </a:p>
          <a:p>
            <a:endParaRPr lang="en-GB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8528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Entrepreneurial Council</a:t>
            </a:r>
            <a:endParaRPr lang="en-GB" altLang="en-US" sz="4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GB" altLang="en-US" sz="2200"/>
          </a:p>
          <a:p>
            <a:endParaRPr lang="en-GB" altLang="en-US" sz="2200"/>
          </a:p>
          <a:p>
            <a:endParaRPr lang="en-GB" altLang="en-US" sz="220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165524"/>
              </p:ext>
            </p:extLst>
          </p:nvPr>
        </p:nvGraphicFramePr>
        <p:xfrm>
          <a:off x="962024" y="1397000"/>
          <a:ext cx="7315200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2438400"/>
                <a:gridCol w="24384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Customer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Commercialism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Community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Avoidable</a:t>
                      </a:r>
                      <a:r>
                        <a:rPr lang="en-GB" baseline="0" dirty="0" smtClean="0"/>
                        <a:t> contact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Flexible</a:t>
                      </a:r>
                      <a:r>
                        <a:rPr lang="en-GB" baseline="0" dirty="0" smtClean="0"/>
                        <a:t> charging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Community development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Channel shift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Commercialise services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Community</a:t>
                      </a:r>
                      <a:r>
                        <a:rPr lang="en-GB" baseline="0" dirty="0" smtClean="0"/>
                        <a:t> ownership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Customer journeys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Strategic procurement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Delegate functions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Transactional cost transfer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Asset usage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Transfer assets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Efficiencies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Borrowing investment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Voluntary organisations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Rationalisation</a:t>
                      </a:r>
                      <a:r>
                        <a:rPr lang="en-GB" baseline="0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Developer role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Volunteering 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009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>
            <a:normAutofit/>
          </a:bodyPr>
          <a:lstStyle/>
          <a:p>
            <a:r>
              <a:rPr lang="en-GB" altLang="en-US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GB" altLang="en-US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</a:t>
            </a:r>
            <a:r>
              <a:rPr lang="en-GB" altLang="en-US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igital </a:t>
            </a:r>
            <a:r>
              <a:rPr lang="en-GB" altLang="en-US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</a:t>
            </a:r>
            <a:r>
              <a:rPr lang="en-GB" altLang="en-US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eneration</a:t>
            </a:r>
            <a:endParaRPr lang="en-GB" altLang="en-US" sz="3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229600" cy="4856921"/>
          </a:xfrm>
        </p:spPr>
        <p:txBody>
          <a:bodyPr>
            <a:normAutofit/>
          </a:bodyPr>
          <a:lstStyle/>
          <a:p>
            <a:r>
              <a:rPr lang="en-GB" alt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Changing customer expectations </a:t>
            </a:r>
            <a:endParaRPr lang="en-GB" altLang="en-US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alt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alt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Constant </a:t>
            </a:r>
            <a:r>
              <a:rPr lang="en-GB" alt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delivery improvements </a:t>
            </a:r>
            <a:endParaRPr lang="en-GB" altLang="en-US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altLang="en-US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alt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Transaction costs transfer</a:t>
            </a:r>
          </a:p>
          <a:p>
            <a:endParaRPr lang="en-GB" altLang="en-US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alt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Customer utility </a:t>
            </a:r>
          </a:p>
          <a:p>
            <a:endParaRPr lang="en-GB" altLang="en-US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alt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Changing customers expectations and behaviour</a:t>
            </a:r>
            <a:endParaRPr lang="en-GB" alt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37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altLang="en-US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Changing customer behaviour – techniques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Hugs</a:t>
            </a:r>
          </a:p>
          <a:p>
            <a:r>
              <a:rPr lang="en-GB" alt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Nudges</a:t>
            </a:r>
            <a:endParaRPr lang="en-GB" alt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alt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Shoves </a:t>
            </a:r>
            <a:endParaRPr lang="en-GB" alt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alt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Smacks </a:t>
            </a:r>
          </a:p>
          <a:p>
            <a:endParaRPr lang="en-GB" alt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buFont typeface="Wingdings" pitchFamily="2" charset="2"/>
              <a:buNone/>
            </a:pPr>
            <a:r>
              <a:rPr lang="en-GB" altLang="en-US" sz="24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these look like?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653133"/>
            <a:ext cx="1702435" cy="1702435"/>
          </a:xfrm>
          <a:prstGeom prst="rect">
            <a:avLst/>
          </a:prstGeom>
        </p:spPr>
      </p:pic>
      <p:pic>
        <p:nvPicPr>
          <p:cNvPr id="5" name="Picture 4" descr="C:\Users\jonathan.werran\AppData\Local\Microsoft\Windows\Temporary Internet Files\Content.Outlook\S493EQ5L\Solace Group Logo 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912214"/>
            <a:ext cx="2235200" cy="1184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03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216806"/>
          </a:xfrm>
        </p:spPr>
        <p:txBody>
          <a:bodyPr/>
          <a:lstStyle/>
          <a:p>
            <a:r>
              <a:rPr lang="en-GB" altLang="en-US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Behavioural Change – </a:t>
            </a:r>
            <a:br>
              <a:rPr lang="en-GB" altLang="en-US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GB" altLang="en-US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Local Council Tax Scheme</a:t>
            </a:r>
            <a:endParaRPr lang="en-GB" altLang="en-US" sz="3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96787"/>
            <a:ext cx="8229600" cy="4572001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Council Tax support scheme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Late Council Tax payers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alt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24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Control Group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Send two page threatening legal letter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alt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24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Intervention Group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Send simple text saying you owe money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alt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24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Result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15% increase in payments from Intervention Group</a:t>
            </a:r>
          </a:p>
        </p:txBody>
      </p:sp>
    </p:spTree>
    <p:extLst>
      <p:ext uri="{BB962C8B-B14F-4D97-AF65-F5344CB8AC3E}">
        <p14:creationId xmlns:p14="http://schemas.microsoft.com/office/powerpoint/2010/main" val="862105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Commercialisation</a:t>
            </a:r>
            <a:b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GB" sz="3600" b="1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Services</a:t>
            </a:r>
            <a:r>
              <a:rPr lang="en-GB" b="1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GB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2448"/>
            <a:ext cx="8229600" cy="4283715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Which ones?</a:t>
            </a:r>
          </a:p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How?</a:t>
            </a:r>
          </a:p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what?</a:t>
            </a:r>
          </a:p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Competitors?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7" y="4581128"/>
            <a:ext cx="1702435" cy="1702435"/>
          </a:xfrm>
          <a:prstGeom prst="rect">
            <a:avLst/>
          </a:prstGeom>
        </p:spPr>
      </p:pic>
      <p:pic>
        <p:nvPicPr>
          <p:cNvPr id="5" name="Picture 4" descr="C:\Users\jonathan.werran\AppData\Local\Microsoft\Windows\Temporary Internet Files\Content.Outlook\S493EQ5L\Solace Group Logo 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840207"/>
            <a:ext cx="2235200" cy="1184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275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Commercialisation</a:t>
            </a:r>
            <a:br>
              <a:rPr lang="en-GB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GB" sz="3200" b="1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Assets </a:t>
            </a:r>
            <a:endParaRPr lang="en-GB" sz="3200" b="1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7857"/>
            <a:ext cx="8229600" cy="4338306"/>
          </a:xfrm>
        </p:spPr>
        <p:txBody>
          <a:bodyPr/>
          <a:lstStyle/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Buildings </a:t>
            </a:r>
          </a:p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Land</a:t>
            </a:r>
          </a:p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Physical infrastructure </a:t>
            </a:r>
          </a:p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Intellectual property </a:t>
            </a:r>
          </a:p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Joint ventures </a:t>
            </a:r>
          </a:p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Wholly owned companies 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88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Commercialisation 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3200" b="1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Community </a:t>
            </a:r>
            <a:endParaRPr lang="en-GB" sz="3200" b="1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1504"/>
            <a:ext cx="8229600" cy="4324659"/>
          </a:xfrm>
        </p:spPr>
        <p:txBody>
          <a:bodyPr/>
          <a:lstStyle/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Days of action </a:t>
            </a:r>
          </a:p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Volunteers </a:t>
            </a:r>
          </a:p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Voluntary sector </a:t>
            </a:r>
          </a:p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Service delivery </a:t>
            </a:r>
          </a:p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Asset ownership 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797152"/>
            <a:ext cx="1702435" cy="1702435"/>
          </a:xfrm>
          <a:prstGeom prst="rect">
            <a:avLst/>
          </a:prstGeom>
        </p:spPr>
      </p:pic>
      <p:pic>
        <p:nvPicPr>
          <p:cNvPr id="5" name="Picture 4" descr="C:\Users\jonathan.werran\AppData\Local\Microsoft\Windows\Temporary Internet Files\Content.Outlook\S493EQ5L\Solace Group Logo 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128239"/>
            <a:ext cx="2235200" cy="1184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193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alt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Culture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3307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GB" altLang="en-US" sz="24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Conformity or</a:t>
            </a:r>
          </a:p>
          <a:p>
            <a:r>
              <a:rPr lang="en-GB" alt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Answers</a:t>
            </a:r>
          </a:p>
          <a:p>
            <a:r>
              <a:rPr lang="en-GB" alt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Here and now </a:t>
            </a:r>
          </a:p>
          <a:p>
            <a:r>
              <a:rPr lang="en-GB" alt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Promotion for success </a:t>
            </a:r>
          </a:p>
          <a:p>
            <a:r>
              <a:rPr lang="en-GB" alt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Identifying some dots</a:t>
            </a:r>
          </a:p>
          <a:p>
            <a:r>
              <a:rPr lang="en-GB" alt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Training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65675" y="1600200"/>
            <a:ext cx="4038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GB" altLang="en-US" sz="24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Inquiry</a:t>
            </a:r>
          </a:p>
          <a:p>
            <a:r>
              <a:rPr lang="en-GB" alt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Questions </a:t>
            </a:r>
          </a:p>
          <a:p>
            <a:r>
              <a:rPr lang="en-GB" alt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Time and space </a:t>
            </a:r>
          </a:p>
          <a:p>
            <a:r>
              <a:rPr lang="en-GB" alt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Reward for </a:t>
            </a:r>
            <a:r>
              <a:rPr lang="en-GB" alt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creativity </a:t>
            </a:r>
            <a:endParaRPr lang="en-GB" alt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alt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Connecting the dots </a:t>
            </a:r>
          </a:p>
          <a:p>
            <a:r>
              <a:rPr lang="en-GB" alt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Learning </a:t>
            </a: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768199"/>
            <a:ext cx="1702435" cy="1702435"/>
          </a:xfrm>
          <a:prstGeom prst="rect">
            <a:avLst/>
          </a:prstGeom>
        </p:spPr>
      </p:pic>
      <p:pic>
        <p:nvPicPr>
          <p:cNvPr id="6" name="Picture 5" descr="C:\Users\jonathan.werran\AppData\Local\Microsoft\Windows\Temporary Internet Files\Content.Outlook\S493EQ5L\Solace Group Logo 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027278"/>
            <a:ext cx="2235200" cy="1184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5182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86461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Darren </a:t>
            </a:r>
            <a:r>
              <a:rPr lang="en-GB" b="1" dirty="0" err="1" smtClean="0"/>
              <a:t>Walklate</a:t>
            </a:r>
            <a:r>
              <a:rPr lang="en-GB" b="1" dirty="0" smtClean="0"/>
              <a:t>, </a:t>
            </a:r>
            <a:r>
              <a:rPr lang="en-GB" dirty="0" smtClean="0"/>
              <a:t>Divisional Director of Solution and Service Design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59615"/>
            <a:ext cx="6400800" cy="1752600"/>
          </a:xfrm>
        </p:spPr>
        <p:txBody>
          <a:bodyPr>
            <a:normAutofit/>
          </a:bodyPr>
          <a:lstStyle/>
          <a:p>
            <a:r>
              <a:rPr lang="en-GB" sz="3600" dirty="0" err="1" smtClean="0"/>
              <a:t>Civica</a:t>
            </a:r>
            <a:r>
              <a:rPr lang="en-GB" sz="3600" dirty="0" smtClean="0"/>
              <a:t> Limited UK</a:t>
            </a:r>
            <a:endParaRPr lang="en-GB" sz="36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653134"/>
            <a:ext cx="1702435" cy="1702435"/>
          </a:xfrm>
          <a:prstGeom prst="rect">
            <a:avLst/>
          </a:prstGeom>
        </p:spPr>
      </p:pic>
      <p:pic>
        <p:nvPicPr>
          <p:cNvPr id="5" name="Picture 4" descr="C:\Users\jonathan.werran\AppData\Local\Microsoft\Windows\Temporary Internet Files\Content.Outlook\S493EQ5L\Solace Group Logo 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174" y="4912215"/>
            <a:ext cx="2235200" cy="1184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686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57153"/>
            <a:ext cx="77724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Organisational Goals</a:t>
            </a:r>
          </a:p>
        </p:txBody>
      </p:sp>
      <p:pic>
        <p:nvPicPr>
          <p:cNvPr id="11267" name="Picture 6" descr="Customer_in_fla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22350" y="1440172"/>
            <a:ext cx="1925638" cy="4537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7" descr="Business_in_fla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1440172"/>
            <a:ext cx="1925638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8" descr="Culture_in_fla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663" y="1440171"/>
            <a:ext cx="1927225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837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981075"/>
            <a:ext cx="2303462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349500"/>
            <a:ext cx="2303462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789363"/>
            <a:ext cx="2303462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7" name="Picture 1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300663"/>
            <a:ext cx="2303462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8" name="Picture 1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981075"/>
            <a:ext cx="2159000" cy="174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9" name="Picture 1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2708275"/>
            <a:ext cx="21590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0" name="Picture 2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4005263"/>
            <a:ext cx="2159000" cy="1252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1" name="Picture 2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5300663"/>
            <a:ext cx="2159000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2" name="Picture 2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981075"/>
            <a:ext cx="2087562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3" name="Picture 2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2425700"/>
            <a:ext cx="2087562" cy="157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4" name="Picture 2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3970338"/>
            <a:ext cx="2087562" cy="147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5" name="Picture 26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454650"/>
            <a:ext cx="2087562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2127" name="Rectangle 3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pPr eaLnBrk="1" hangingPunct="1">
              <a:defRPr/>
            </a:pPr>
            <a:r>
              <a:rPr lang="en-GB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Underpinning attitudes and behaviours</a:t>
            </a:r>
          </a:p>
        </p:txBody>
      </p:sp>
      <p:sp>
        <p:nvSpPr>
          <p:cNvPr id="13327" name="Text Box 32"/>
          <p:cNvSpPr txBox="1">
            <a:spLocks noChangeArrowheads="1"/>
          </p:cNvSpPr>
          <p:nvPr/>
        </p:nvSpPr>
        <p:spPr bwMode="auto">
          <a:xfrm>
            <a:off x="900113" y="549275"/>
            <a:ext cx="180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b="1">
                <a:solidFill>
                  <a:schemeClr val="folHlink"/>
                </a:solidFill>
                <a:latin typeface="Arial" charset="0"/>
              </a:rPr>
              <a:t>Customer</a:t>
            </a:r>
          </a:p>
        </p:txBody>
      </p:sp>
      <p:sp>
        <p:nvSpPr>
          <p:cNvPr id="13328" name="Text Box 33"/>
          <p:cNvSpPr txBox="1">
            <a:spLocks noChangeArrowheads="1"/>
          </p:cNvSpPr>
          <p:nvPr/>
        </p:nvSpPr>
        <p:spPr bwMode="auto">
          <a:xfrm>
            <a:off x="4067175" y="549275"/>
            <a:ext cx="180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b="1">
                <a:solidFill>
                  <a:srgbClr val="00FFFF"/>
                </a:solidFill>
                <a:latin typeface="Arial" charset="0"/>
              </a:rPr>
              <a:t>Business</a:t>
            </a:r>
          </a:p>
        </p:txBody>
      </p:sp>
      <p:sp>
        <p:nvSpPr>
          <p:cNvPr id="13329" name="Text Box 34"/>
          <p:cNvSpPr txBox="1">
            <a:spLocks noChangeArrowheads="1"/>
          </p:cNvSpPr>
          <p:nvPr/>
        </p:nvSpPr>
        <p:spPr bwMode="auto">
          <a:xfrm>
            <a:off x="7092950" y="549275"/>
            <a:ext cx="180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-1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b="1">
                <a:solidFill>
                  <a:srgbClr val="CC66FF"/>
                </a:solidFill>
                <a:latin typeface="Arial" charset="0"/>
              </a:rPr>
              <a:t>Culture</a:t>
            </a:r>
          </a:p>
        </p:txBody>
      </p:sp>
    </p:spTree>
    <p:extLst>
      <p:ext uri="{BB962C8B-B14F-4D97-AF65-F5344CB8AC3E}">
        <p14:creationId xmlns:p14="http://schemas.microsoft.com/office/powerpoint/2010/main" val="48276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260350"/>
            <a:ext cx="7559675" cy="504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8245" name="Rectangle 5"/>
          <p:cNvSpPr>
            <a:spLocks noChangeArrowheads="1"/>
          </p:cNvSpPr>
          <p:nvPr/>
        </p:nvSpPr>
        <p:spPr bwMode="auto">
          <a:xfrm>
            <a:off x="1258888" y="5265738"/>
            <a:ext cx="6897687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GB" dirty="0">
                <a:latin typeface="Arial" charset="0"/>
                <a:ea typeface="+mn-ea"/>
              </a:rPr>
              <a:t>Customer bear - </a:t>
            </a:r>
            <a:r>
              <a:rPr lang="en-GB" b="1" i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</a:rPr>
              <a:t>Miles</a:t>
            </a:r>
            <a:r>
              <a:rPr lang="en-GB" b="1" dirty="0">
                <a:latin typeface="Arial" charset="0"/>
                <a:ea typeface="+mn-ea"/>
              </a:rPr>
              <a:t> </a:t>
            </a:r>
          </a:p>
          <a:p>
            <a:pPr algn="ctr">
              <a:defRPr/>
            </a:pPr>
            <a:r>
              <a:rPr lang="en-GB" dirty="0">
                <a:latin typeface="Arial" charset="0"/>
                <a:ea typeface="+mn-ea"/>
              </a:rPr>
              <a:t>Business bear - </a:t>
            </a:r>
            <a:r>
              <a:rPr lang="en-GB" b="1" i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</a:rPr>
              <a:t>Mercury</a:t>
            </a:r>
            <a:r>
              <a:rPr lang="en-GB" b="1" dirty="0">
                <a:latin typeface="Arial" charset="0"/>
                <a:ea typeface="+mn-ea"/>
              </a:rPr>
              <a:t> </a:t>
            </a:r>
          </a:p>
          <a:p>
            <a:pPr algn="ctr">
              <a:defRPr/>
            </a:pPr>
            <a:r>
              <a:rPr lang="en-GB" dirty="0">
                <a:latin typeface="Arial" charset="0"/>
                <a:ea typeface="+mn-ea"/>
              </a:rPr>
              <a:t>Culture bear - </a:t>
            </a:r>
            <a:r>
              <a:rPr lang="en-GB" b="1" i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</a:rPr>
              <a:t>Bear-</a:t>
            </a:r>
            <a:r>
              <a:rPr lang="en-GB" b="1" i="1" dirty="0" err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</a:rPr>
              <a:t>dicca</a:t>
            </a:r>
            <a:endParaRPr lang="en-GB" b="1" i="1" dirty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</a:endParaRPr>
          </a:p>
        </p:txBody>
      </p:sp>
      <p:pic>
        <p:nvPicPr>
          <p:cNvPr id="12292" name="Picture 5" descr="CBC_combined_with_words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229225"/>
            <a:ext cx="14033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448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603" y="274638"/>
            <a:ext cx="8652681" cy="1325562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Corporate needs for commercialism to succeed </a:t>
            </a:r>
            <a:endParaRPr lang="en-GB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5278"/>
            <a:ext cx="8229600" cy="4215476"/>
          </a:xfrm>
        </p:spPr>
        <p:txBody>
          <a:bodyPr/>
          <a:lstStyle/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narrative of need </a:t>
            </a:r>
          </a:p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Defining the operating model </a:t>
            </a:r>
          </a:p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Financial targets </a:t>
            </a:r>
          </a:p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Capture and evaluation of ideas </a:t>
            </a:r>
          </a:p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Political buy-in and engagement 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869160"/>
            <a:ext cx="1702435" cy="1702435"/>
          </a:xfrm>
          <a:prstGeom prst="rect">
            <a:avLst/>
          </a:prstGeom>
        </p:spPr>
      </p:pic>
      <p:pic>
        <p:nvPicPr>
          <p:cNvPr id="5" name="Picture 4" descr="C:\Users\jonathan.werran\AppData\Local\Microsoft\Windows\Temporary Internet Files\Content.Outlook\S493EQ5L\Solace Group Logo 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128239"/>
            <a:ext cx="2235200" cy="1184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5862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30" y="274638"/>
            <a:ext cx="8898340" cy="1325562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Corporate challenges for commercialism to succeed</a:t>
            </a:r>
            <a:endParaRPr lang="en-GB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7986"/>
            <a:ext cx="8229600" cy="4406545"/>
          </a:xfrm>
        </p:spPr>
        <p:txBody>
          <a:bodyPr/>
          <a:lstStyle/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Appetite for risk </a:t>
            </a:r>
          </a:p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Full costs and recharges </a:t>
            </a:r>
          </a:p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Investment needed </a:t>
            </a:r>
          </a:p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Lead-in time</a:t>
            </a:r>
          </a:p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Rate of return</a:t>
            </a:r>
          </a:p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Skills and attitude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450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Remember…..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6250"/>
          </a:xfrm>
        </p:spPr>
        <p:txBody>
          <a:bodyPr/>
          <a:lstStyle/>
          <a:p>
            <a:r>
              <a:rPr lang="en-GB" alt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Reality is the enemy of the dream </a:t>
            </a:r>
          </a:p>
          <a:p>
            <a:pPr marL="0" indent="0">
              <a:buNone/>
            </a:pPr>
            <a:endParaRPr lang="en-GB" alt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alt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dream only occurs when grounded in reality 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869158"/>
            <a:ext cx="1702435" cy="1702435"/>
          </a:xfrm>
          <a:prstGeom prst="rect">
            <a:avLst/>
          </a:prstGeom>
        </p:spPr>
      </p:pic>
      <p:pic>
        <p:nvPicPr>
          <p:cNvPr id="5" name="Picture 4" descr="C:\Users\jonathan.werran\AppData\Local\Microsoft\Windows\Temporary Internet Files\Content.Outlook\S493EQ5L\Solace Group Logo 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5128239"/>
            <a:ext cx="2235200" cy="1184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967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11188" y="1916113"/>
            <a:ext cx="7847012" cy="3457575"/>
          </a:xfrm>
        </p:spPr>
        <p:txBody>
          <a:bodyPr/>
          <a:lstStyle/>
          <a:p>
            <a:r>
              <a:rPr lang="en-GB" altLang="en-US" sz="4000" smtClean="0"/>
              <a:t>THE COMMERCIAL COUNCIL</a:t>
            </a:r>
            <a:br>
              <a:rPr lang="en-GB" altLang="en-US" sz="4000" smtClean="0"/>
            </a:br>
            <a:r>
              <a:rPr lang="en-GB" altLang="en-US" smtClean="0"/>
              <a:t/>
            </a:r>
            <a:br>
              <a:rPr lang="en-GB" altLang="en-US" smtClean="0"/>
            </a:br>
            <a:r>
              <a:rPr lang="en-GB" altLang="en-US" sz="4000" smtClean="0"/>
              <a:t/>
            </a:r>
            <a:br>
              <a:rPr lang="en-GB" altLang="en-US" sz="4000" smtClean="0"/>
            </a:br>
            <a:r>
              <a:rPr lang="en-GB" altLang="en-US" sz="4000" smtClean="0"/>
              <a:t/>
            </a:r>
            <a:br>
              <a:rPr lang="en-GB" altLang="en-US" sz="4000" smtClean="0"/>
            </a:br>
            <a:r>
              <a:rPr lang="en-GB" altLang="en-US" sz="3600" smtClean="0"/>
              <a:t>DR JUSTIN IVES</a:t>
            </a:r>
            <a:br>
              <a:rPr lang="en-GB" altLang="en-US" sz="3600" smtClean="0"/>
            </a:br>
            <a:r>
              <a:rPr lang="en-GB" altLang="en-US" sz="3600" smtClean="0"/>
              <a:t>CHIEF EXECUTIVE</a:t>
            </a:r>
            <a:br>
              <a:rPr lang="en-GB" altLang="en-US" sz="3600" smtClean="0"/>
            </a:br>
            <a:r>
              <a:rPr lang="en-GB" altLang="en-US" sz="3600" smtClean="0"/>
              <a:t>HAMBLETON DISTRICT COUNCIL</a:t>
            </a:r>
            <a:br>
              <a:rPr lang="en-GB" altLang="en-US" sz="3600" smtClean="0"/>
            </a:br>
            <a:r>
              <a:rPr lang="en-GB" altLang="en-US" sz="3600" smtClean="0"/>
              <a:t/>
            </a:r>
            <a:br>
              <a:rPr lang="en-GB" altLang="en-US" sz="3600" smtClean="0"/>
            </a:br>
            <a:r>
              <a:rPr lang="en-GB" altLang="en-US" sz="3600" smtClean="0"/>
              <a:t/>
            </a:r>
            <a:br>
              <a:rPr lang="en-GB" altLang="en-US" sz="3600" smtClean="0"/>
            </a:br>
            <a:r>
              <a:rPr lang="en-GB" altLang="en-US" sz="4000" smtClean="0"/>
              <a:t/>
            </a:r>
            <a:br>
              <a:rPr lang="en-GB" altLang="en-US" sz="4000" smtClean="0"/>
            </a:br>
            <a:endParaRPr lang="en-GB" altLang="en-US" sz="4000" smtClean="0"/>
          </a:p>
        </p:txBody>
      </p:sp>
    </p:spTree>
    <p:extLst>
      <p:ext uri="{BB962C8B-B14F-4D97-AF65-F5344CB8AC3E}">
        <p14:creationId xmlns:p14="http://schemas.microsoft.com/office/powerpoint/2010/main" val="354246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ubtitle 2"/>
          <p:cNvSpPr>
            <a:spLocks noGrp="1"/>
          </p:cNvSpPr>
          <p:nvPr>
            <p:ph type="subTitle" idx="1"/>
          </p:nvPr>
        </p:nvSpPr>
        <p:spPr>
          <a:xfrm>
            <a:off x="1371600" y="1989138"/>
            <a:ext cx="6400800" cy="3649662"/>
          </a:xfrm>
        </p:spPr>
        <p:txBody>
          <a:bodyPr/>
          <a:lstStyle/>
          <a:p>
            <a:r>
              <a:rPr lang="en-GB" altLang="en-US" sz="3600" smtClean="0"/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11208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GB" altLang="en-US" sz="2400" smtClean="0"/>
              <a:t>Unprecedented funding reductions since 2010</a:t>
            </a:r>
          </a:p>
          <a:p>
            <a:pPr eaLnBrk="1" hangingPunct="1">
              <a:buFont typeface="Arial" charset="0"/>
              <a:buChar char="•"/>
            </a:pPr>
            <a:r>
              <a:rPr lang="en-GB" altLang="en-US" sz="2400" smtClean="0"/>
              <a:t>2011 Net Revenue Budget:           £11m</a:t>
            </a:r>
          </a:p>
          <a:p>
            <a:pPr eaLnBrk="1" hangingPunct="1">
              <a:buFont typeface="Arial" charset="0"/>
              <a:buChar char="•"/>
            </a:pPr>
            <a:r>
              <a:rPr lang="en-GB" altLang="en-US" sz="2400" smtClean="0"/>
              <a:t>2016 Net Revenue Budget:           £  7m</a:t>
            </a:r>
          </a:p>
          <a:p>
            <a:pPr eaLnBrk="1" hangingPunct="1">
              <a:buFont typeface="Arial" charset="0"/>
              <a:buChar char="•"/>
            </a:pPr>
            <a:r>
              <a:rPr lang="en-GB" altLang="en-US" sz="2400" smtClean="0"/>
              <a:t>Government Grants 2011:  £4.5m</a:t>
            </a:r>
          </a:p>
          <a:p>
            <a:pPr eaLnBrk="1" hangingPunct="1">
              <a:buFont typeface="Arial" charset="0"/>
              <a:buChar char="•"/>
            </a:pPr>
            <a:r>
              <a:rPr lang="en-GB" altLang="en-US" sz="2400" smtClean="0"/>
              <a:t>Government Grants 2016:  £1.5m</a:t>
            </a:r>
          </a:p>
        </p:txBody>
      </p:sp>
    </p:spTree>
    <p:extLst>
      <p:ext uri="{BB962C8B-B14F-4D97-AF65-F5344CB8AC3E}">
        <p14:creationId xmlns:p14="http://schemas.microsoft.com/office/powerpoint/2010/main" val="409417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altLang="en-US" sz="3600" cap="all" dirty="0" smtClean="0"/>
              <a:t>Total Reserve 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endParaRPr lang="en-GB" sz="2400" dirty="0" smtClean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GB" sz="2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GB" sz="2400" dirty="0" smtClean="0"/>
          </a:p>
        </p:txBody>
      </p:sp>
      <p:graphicFrame>
        <p:nvGraphicFramePr>
          <p:cNvPr id="7172" name="Object 3"/>
          <p:cNvGraphicFramePr>
            <a:graphicFrameLocks noGrp="1"/>
          </p:cNvGraphicFramePr>
          <p:nvPr/>
        </p:nvGraphicFramePr>
        <p:xfrm>
          <a:off x="569913" y="1579563"/>
          <a:ext cx="8429625" cy="411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r:id="rId4" imgW="8431499" imgH="4115157" progId="Excel.Chart.8">
                  <p:embed/>
                </p:oleObj>
              </mc:Choice>
              <mc:Fallback>
                <p:oleObj r:id="rId4" imgW="8431499" imgH="4115157" progId="Excel.Char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3" y="1579563"/>
                        <a:ext cx="8429625" cy="411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582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79912" y="2105383"/>
            <a:ext cx="4200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980728"/>
            <a:ext cx="8352928" cy="18764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alt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Welcome to </a:t>
            </a:r>
            <a:br>
              <a:rPr lang="en-GB" alt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GB" altLang="en-US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Colchester’s Commercial Story</a:t>
            </a:r>
            <a:endParaRPr lang="en-GB" alt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47664" y="2924944"/>
            <a:ext cx="6048672" cy="71886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altLang="en-US" dirty="0"/>
              <a:t>Adrian </a:t>
            </a:r>
            <a:r>
              <a:rPr lang="en-GB" altLang="en-US" dirty="0" smtClean="0"/>
              <a:t>Pritchard, Chief Executive at Colchester Borough Council </a:t>
            </a:r>
            <a:endParaRPr lang="en-GB" altLang="en-US" dirty="0"/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653134"/>
            <a:ext cx="1702435" cy="1702435"/>
          </a:xfrm>
          <a:prstGeom prst="rect">
            <a:avLst/>
          </a:prstGeom>
        </p:spPr>
      </p:pic>
      <p:pic>
        <p:nvPicPr>
          <p:cNvPr id="7" name="Picture 6" descr="C:\Users\jonathan.werran\AppData\Local\Microsoft\Windows\Temporary Internet Files\Content.Outlook\S493EQ5L\Solace Group Logo Medium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174" y="4912215"/>
            <a:ext cx="2235200" cy="1184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559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endParaRPr lang="en-GB" altLang="en-US" smtClean="0"/>
          </a:p>
          <a:p>
            <a:pPr marL="0" indent="0">
              <a:buFont typeface="Wingdings" pitchFamily="2" charset="2"/>
              <a:buNone/>
            </a:pPr>
            <a:endParaRPr lang="en-GB" altLang="en-US" smtClean="0"/>
          </a:p>
          <a:p>
            <a:pPr marL="0" indent="0" algn="ctr">
              <a:buFont typeface="Wingdings" pitchFamily="2" charset="2"/>
              <a:buNone/>
            </a:pPr>
            <a:r>
              <a:rPr lang="en-GB" altLang="en-US" smtClean="0"/>
              <a:t>HOWEVER! NO SERVICE REDUCTIONS</a:t>
            </a:r>
          </a:p>
        </p:txBody>
      </p:sp>
    </p:spTree>
    <p:extLst>
      <p:ext uri="{BB962C8B-B14F-4D97-AF65-F5344CB8AC3E}">
        <p14:creationId xmlns:p14="http://schemas.microsoft.com/office/powerpoint/2010/main" val="158450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en-GB" altLang="en-US" smtClean="0"/>
          </a:p>
          <a:p>
            <a:pPr marL="0" indent="0" algn="ctr">
              <a:buFont typeface="Wingdings" pitchFamily="2" charset="2"/>
              <a:buNone/>
            </a:pPr>
            <a:endParaRPr lang="en-GB" altLang="en-US" smtClean="0"/>
          </a:p>
          <a:p>
            <a:pPr marL="0" indent="0" algn="ctr">
              <a:buFont typeface="Wingdings" pitchFamily="2" charset="2"/>
              <a:buNone/>
            </a:pPr>
            <a:r>
              <a:rPr lang="en-GB" altLang="en-US" smtClean="0"/>
              <a:t>HOW WAS THIS ACHIEVED?</a:t>
            </a:r>
          </a:p>
        </p:txBody>
      </p:sp>
    </p:spTree>
    <p:extLst>
      <p:ext uri="{BB962C8B-B14F-4D97-AF65-F5344CB8AC3E}">
        <p14:creationId xmlns:p14="http://schemas.microsoft.com/office/powerpoint/2010/main" val="284179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GB" sz="2400" dirty="0" smtClean="0"/>
              <a:t>Firstly using traditional cost reduction schemes:</a:t>
            </a:r>
          </a:p>
          <a:p>
            <a:pPr marL="630238" indent="-274638">
              <a:buFontTx/>
              <a:buChar char="-"/>
              <a:defRPr/>
            </a:pPr>
            <a:r>
              <a:rPr lang="en-GB" sz="2400" dirty="0" smtClean="0"/>
              <a:t>Asset Transfer</a:t>
            </a:r>
          </a:p>
          <a:p>
            <a:pPr marL="630238" indent="-274638">
              <a:buFontTx/>
              <a:buChar char="-"/>
              <a:defRPr/>
            </a:pPr>
            <a:r>
              <a:rPr lang="en-GB" sz="2400" dirty="0" smtClean="0"/>
              <a:t>Service Transfer</a:t>
            </a:r>
          </a:p>
          <a:p>
            <a:pPr marL="630238" indent="-274638">
              <a:buFontTx/>
              <a:buChar char="-"/>
              <a:defRPr/>
            </a:pPr>
            <a:r>
              <a:rPr lang="en-GB" sz="2400" dirty="0" smtClean="0"/>
              <a:t>Shared Services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9084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GB" altLang="en-US" sz="2400" smtClean="0"/>
              <a:t>Effective to a point but the Council has an aspiration to increase and improve services.</a:t>
            </a:r>
          </a:p>
        </p:txBody>
      </p:sp>
    </p:spTree>
    <p:extLst>
      <p:ext uri="{BB962C8B-B14F-4D97-AF65-F5344CB8AC3E}">
        <p14:creationId xmlns:p14="http://schemas.microsoft.com/office/powerpoint/2010/main" val="351463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en-GB" altLang="en-US" smtClean="0"/>
              <a:t>THE COMMERCIAL COUNCIL</a:t>
            </a:r>
          </a:p>
          <a:p>
            <a:pPr marL="0" indent="0" algn="ctr">
              <a:buFont typeface="Wingdings" pitchFamily="2" charset="2"/>
              <a:buNone/>
            </a:pPr>
            <a:endParaRPr lang="en-GB" altLang="en-US" sz="2400" smtClean="0"/>
          </a:p>
          <a:p>
            <a:pPr marL="0" indent="0" algn="ctr">
              <a:buFont typeface="Wingdings" pitchFamily="2" charset="2"/>
              <a:buNone/>
            </a:pPr>
            <a:r>
              <a:rPr lang="en-GB" altLang="en-US" sz="2400" smtClean="0"/>
              <a:t>“Continually seeking income generation opportunities”</a:t>
            </a:r>
          </a:p>
        </p:txBody>
      </p:sp>
    </p:spTree>
    <p:extLst>
      <p:ext uri="{BB962C8B-B14F-4D97-AF65-F5344CB8AC3E}">
        <p14:creationId xmlns:p14="http://schemas.microsoft.com/office/powerpoint/2010/main" val="389769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200" smtClean="0"/>
              <a:t>COMMERCIAL THINKING AT HAMBLETON DISTRICT COUNCIL</a:t>
            </a:r>
          </a:p>
        </p:txBody>
      </p:sp>
      <p:sp>
        <p:nvSpPr>
          <p:cNvPr id="1331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GB" altLang="en-US" sz="2400" smtClean="0"/>
              <a:t>Loan to Housing Association</a:t>
            </a:r>
          </a:p>
          <a:p>
            <a:pPr>
              <a:buFont typeface="Arial" charset="0"/>
              <a:buChar char="•"/>
            </a:pPr>
            <a:r>
              <a:rPr lang="en-GB" altLang="en-US" sz="2400" smtClean="0"/>
              <a:t>Local Asset Backed Vehicle </a:t>
            </a:r>
          </a:p>
          <a:p>
            <a:pPr>
              <a:buFont typeface="Arial" charset="0"/>
              <a:buChar char="•"/>
            </a:pPr>
            <a:r>
              <a:rPr lang="en-GB" altLang="en-US" sz="2400" smtClean="0"/>
              <a:t>Fitness Suite </a:t>
            </a:r>
          </a:p>
          <a:p>
            <a:pPr>
              <a:buFont typeface="Arial" charset="0"/>
              <a:buChar char="•"/>
            </a:pPr>
            <a:r>
              <a:rPr lang="en-GB" altLang="en-US" sz="2400" smtClean="0"/>
              <a:t>Green Waste</a:t>
            </a:r>
          </a:p>
          <a:p>
            <a:pPr>
              <a:buFont typeface="Arial" charset="0"/>
              <a:buChar char="•"/>
            </a:pPr>
            <a:r>
              <a:rPr lang="en-GB" altLang="en-US" sz="2400" smtClean="0"/>
              <a:t>Economic Development Strategy</a:t>
            </a:r>
          </a:p>
        </p:txBody>
      </p:sp>
    </p:spTree>
    <p:extLst>
      <p:ext uri="{BB962C8B-B14F-4D97-AF65-F5344CB8AC3E}">
        <p14:creationId xmlns:p14="http://schemas.microsoft.com/office/powerpoint/2010/main" val="295581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en-GB" altLang="en-US" sz="3200" smtClean="0"/>
              <a:t>LOAN TO HOUSING ASSOCIATION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3816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GB" sz="2400" dirty="0" smtClean="0"/>
              <a:t>£35m loan for 25 years.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sz="2400" dirty="0" smtClean="0"/>
              <a:t>Generates £1.2m per annum in interest.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sz="2400" dirty="0" smtClean="0"/>
              <a:t>Housing initiative (Capital Expenditure)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sz="2400" dirty="0" smtClean="0"/>
              <a:t>NOT Treasury Management Activity.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GB" sz="2400" dirty="0" smtClean="0"/>
              <a:t>Powers under Local Government Act 1988.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GB" sz="2400" u="sng" dirty="0" smtClean="0"/>
              <a:t>Obstacle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en-GB" sz="2400" dirty="0" smtClean="0"/>
              <a:t>Members very resistant – Debt Free Council since 1992.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GB" sz="2400" dirty="0" smtClean="0"/>
              <a:t>M.R.P.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568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GB" altLang="en-US" sz="2400" smtClean="0"/>
              <a:t>HMP Northallerton closed in 2014.</a:t>
            </a:r>
          </a:p>
          <a:p>
            <a:pPr>
              <a:buFont typeface="Arial" charset="0"/>
              <a:buChar char="•"/>
            </a:pPr>
            <a:r>
              <a:rPr lang="en-GB" altLang="en-US" sz="2400" smtClean="0"/>
              <a:t>Council purchased site to control development.</a:t>
            </a:r>
          </a:p>
          <a:p>
            <a:pPr>
              <a:buFont typeface="Arial" charset="0"/>
              <a:buChar char="•"/>
            </a:pPr>
            <a:r>
              <a:rPr lang="en-GB" altLang="en-US" sz="2400" smtClean="0"/>
              <a:t>Currently in the process of procuring a partner.</a:t>
            </a:r>
          </a:p>
          <a:p>
            <a:pPr>
              <a:buFont typeface="Arial" charset="0"/>
              <a:buChar char="•"/>
            </a:pPr>
            <a:r>
              <a:rPr lang="en-GB" altLang="en-US" sz="2400" smtClean="0"/>
              <a:t>Paid £1.3m for site.</a:t>
            </a:r>
          </a:p>
          <a:p>
            <a:pPr>
              <a:buFont typeface="Arial" charset="0"/>
              <a:buChar char="•"/>
            </a:pPr>
            <a:r>
              <a:rPr lang="en-GB" altLang="en-US" sz="2400" smtClean="0"/>
              <a:t>Estimated dividend from LABV £2m.</a:t>
            </a:r>
          </a:p>
        </p:txBody>
      </p:sp>
      <p:sp>
        <p:nvSpPr>
          <p:cNvPr id="1536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smtClean="0"/>
              <a:t>LOCAL ASSET BACKED VEHICLE</a:t>
            </a:r>
          </a:p>
        </p:txBody>
      </p:sp>
    </p:spTree>
    <p:extLst>
      <p:ext uri="{BB962C8B-B14F-4D97-AF65-F5344CB8AC3E}">
        <p14:creationId xmlns:p14="http://schemas.microsoft.com/office/powerpoint/2010/main" val="63168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r>
              <a:rPr lang="en-GB" altLang="en-US" sz="3200" smtClean="0"/>
              <a:t>FITNESS SUITE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700213"/>
            <a:ext cx="8229600" cy="360045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GB" altLang="en-US" sz="2400" smtClean="0"/>
              <a:t>Leisure income in decline.</a:t>
            </a:r>
          </a:p>
          <a:p>
            <a:pPr>
              <a:buFont typeface="Arial" charset="0"/>
              <a:buChar char="•"/>
            </a:pPr>
            <a:r>
              <a:rPr lang="en-GB" altLang="en-US" sz="2400" smtClean="0"/>
              <a:t>Council needed to invest or extricate from the service.</a:t>
            </a:r>
          </a:p>
          <a:p>
            <a:pPr>
              <a:buFont typeface="Arial" charset="0"/>
              <a:buChar char="•"/>
            </a:pPr>
            <a:r>
              <a:rPr lang="en-GB" altLang="en-US" sz="2400" smtClean="0"/>
              <a:t>3 Leisure Centres were refurbished.</a:t>
            </a:r>
          </a:p>
          <a:p>
            <a:pPr algn="just">
              <a:buFont typeface="Arial" charset="0"/>
              <a:buChar char="•"/>
            </a:pPr>
            <a:r>
              <a:rPr lang="en-GB" altLang="en-US" sz="2400" smtClean="0"/>
              <a:t>1 Leisure Centre to be extended with a £2m Fitness Suite – to be open 24/7.</a:t>
            </a:r>
          </a:p>
          <a:p>
            <a:pPr algn="just">
              <a:buFont typeface="Arial" charset="0"/>
              <a:buChar char="•"/>
            </a:pPr>
            <a:r>
              <a:rPr lang="en-GB" altLang="en-US" sz="2400" smtClean="0"/>
              <a:t>Increase in GP referrals plus a new anti-obesity initiative.</a:t>
            </a:r>
          </a:p>
          <a:p>
            <a:pPr algn="just">
              <a:buFont typeface="Arial" charset="0"/>
              <a:buChar char="•"/>
            </a:pPr>
            <a:r>
              <a:rPr lang="en-GB" altLang="en-US" sz="2400" smtClean="0"/>
              <a:t>The aim is for Leisure to at least be self-financing. </a:t>
            </a:r>
          </a:p>
        </p:txBody>
      </p:sp>
    </p:spTree>
    <p:extLst>
      <p:ext uri="{BB962C8B-B14F-4D97-AF65-F5344CB8AC3E}">
        <p14:creationId xmlns:p14="http://schemas.microsoft.com/office/powerpoint/2010/main" val="253723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r>
              <a:rPr lang="en-GB" altLang="en-US" sz="3200" smtClean="0"/>
              <a:t>GREEN WASTE CHARGES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charset="0"/>
              <a:buChar char="•"/>
            </a:pPr>
            <a:r>
              <a:rPr lang="en-GB" altLang="en-US" sz="2400" smtClean="0"/>
              <a:t>Most Councils have investigated or are charging for this service.</a:t>
            </a:r>
          </a:p>
          <a:p>
            <a:pPr>
              <a:buFont typeface="Arial" charset="0"/>
              <a:buChar char="•"/>
            </a:pPr>
            <a:r>
              <a:rPr lang="en-GB" altLang="en-US" sz="2400" smtClean="0"/>
              <a:t>Service will be self-financing - £0.8m per annum. </a:t>
            </a:r>
          </a:p>
          <a:p>
            <a:pPr>
              <a:buFont typeface="Arial" charset="0"/>
              <a:buChar char="•"/>
            </a:pPr>
            <a:r>
              <a:rPr lang="en-GB" altLang="en-US" sz="2400" smtClean="0"/>
              <a:t>Strong political resistance. </a:t>
            </a:r>
          </a:p>
        </p:txBody>
      </p:sp>
    </p:spTree>
    <p:extLst>
      <p:ext uri="{BB962C8B-B14F-4D97-AF65-F5344CB8AC3E}">
        <p14:creationId xmlns:p14="http://schemas.microsoft.com/office/powerpoint/2010/main" val="366273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Colchester Story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Customer </a:t>
            </a:r>
          </a:p>
          <a:p>
            <a:pPr eaLnBrk="1" hangingPunct="1"/>
            <a:endParaRPr lang="en-GB" alt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/>
            <a:r>
              <a:rPr lang="en-GB" alt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Commercial </a:t>
            </a:r>
          </a:p>
          <a:p>
            <a:pPr eaLnBrk="1" hangingPunct="1"/>
            <a:endParaRPr lang="en-GB" alt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/>
            <a:r>
              <a:rPr lang="en-GB" alt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Community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725144"/>
            <a:ext cx="1702435" cy="1702435"/>
          </a:xfrm>
          <a:prstGeom prst="rect">
            <a:avLst/>
          </a:prstGeom>
        </p:spPr>
      </p:pic>
      <p:pic>
        <p:nvPicPr>
          <p:cNvPr id="5" name="Picture 4" descr="C:\Users\jonathan.werran\AppData\Local\Microsoft\Windows\Temporary Internet Files\Content.Outlook\S493EQ5L\Solace Group Logo Mediu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984223"/>
            <a:ext cx="2235200" cy="1184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177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r>
              <a:rPr lang="en-GB" altLang="en-US" sz="3200" smtClean="0"/>
              <a:t>ECONOMIC DEVELOPMENT STRATEGY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700213"/>
            <a:ext cx="8229600" cy="3889375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GB" altLang="en-US" sz="2400" dirty="0" smtClean="0"/>
              <a:t>Born from Business Rate Retention.</a:t>
            </a:r>
          </a:p>
          <a:p>
            <a:pPr>
              <a:buFont typeface="Arial" charset="0"/>
              <a:buChar char="•"/>
              <a:defRPr/>
            </a:pPr>
            <a:r>
              <a:rPr lang="en-GB" altLang="en-US" sz="2400" dirty="0" smtClean="0"/>
              <a:t>Retain the growth we facilitate.</a:t>
            </a:r>
          </a:p>
          <a:p>
            <a:pPr>
              <a:buFont typeface="Arial" charset="0"/>
              <a:buChar char="•"/>
              <a:defRPr/>
            </a:pPr>
            <a:r>
              <a:rPr lang="en-GB" altLang="en-US" sz="2400" dirty="0" smtClean="0"/>
              <a:t>£5m investment.</a:t>
            </a:r>
          </a:p>
          <a:p>
            <a:pPr>
              <a:buFont typeface="Arial" charset="0"/>
              <a:buChar char="•"/>
              <a:defRPr/>
            </a:pPr>
            <a:r>
              <a:rPr lang="en-GB" altLang="en-US" sz="2400" dirty="0" smtClean="0"/>
              <a:t>Schemes include:</a:t>
            </a:r>
          </a:p>
          <a:p>
            <a:pPr marL="698500">
              <a:buFontTx/>
              <a:buChar char="-"/>
              <a:defRPr/>
            </a:pPr>
            <a:r>
              <a:rPr lang="en-GB" altLang="en-US" sz="2400" dirty="0" smtClean="0"/>
              <a:t>Northallerton Prison</a:t>
            </a:r>
          </a:p>
          <a:p>
            <a:pPr marL="698500">
              <a:buFontTx/>
              <a:buChar char="-"/>
              <a:defRPr/>
            </a:pPr>
            <a:r>
              <a:rPr lang="en-GB" altLang="en-US" sz="2400" dirty="0" smtClean="0"/>
              <a:t>Dalton Bridge</a:t>
            </a:r>
          </a:p>
          <a:p>
            <a:pPr marL="698500">
              <a:buFontTx/>
              <a:buChar char="-"/>
              <a:defRPr/>
            </a:pPr>
            <a:r>
              <a:rPr lang="en-GB" altLang="en-US" sz="2400" dirty="0" smtClean="0"/>
              <a:t>Northallerton BID </a:t>
            </a:r>
          </a:p>
          <a:p>
            <a:pPr marL="698500">
              <a:buFontTx/>
              <a:buChar char="-"/>
              <a:defRPr/>
            </a:pPr>
            <a:r>
              <a:rPr lang="en-GB" altLang="en-US" sz="2400" dirty="0" smtClean="0"/>
              <a:t>Market Town Studies </a:t>
            </a:r>
          </a:p>
        </p:txBody>
      </p:sp>
    </p:spTree>
    <p:extLst>
      <p:ext uri="{BB962C8B-B14F-4D97-AF65-F5344CB8AC3E}">
        <p14:creationId xmlns:p14="http://schemas.microsoft.com/office/powerpoint/2010/main" val="3354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r>
              <a:rPr lang="en-GB" altLang="en-US" sz="3200" smtClean="0"/>
              <a:t>FUTURE OPPORTUNITIES 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GB" altLang="en-US" sz="2400" smtClean="0"/>
              <a:t>Selling services through a company.</a:t>
            </a:r>
          </a:p>
          <a:p>
            <a:pPr>
              <a:buFont typeface="Arial" charset="0"/>
              <a:buChar char="•"/>
            </a:pPr>
            <a:r>
              <a:rPr lang="en-GB" altLang="en-US" sz="2400" smtClean="0"/>
              <a:t>Development Company.</a:t>
            </a:r>
          </a:p>
          <a:p>
            <a:pPr>
              <a:buFont typeface="Arial" charset="0"/>
              <a:buChar char="•"/>
            </a:pPr>
            <a:r>
              <a:rPr lang="en-GB" altLang="en-US" sz="2400" smtClean="0"/>
              <a:t>Housing Company</a:t>
            </a:r>
          </a:p>
        </p:txBody>
      </p:sp>
    </p:spTree>
    <p:extLst>
      <p:ext uri="{BB962C8B-B14F-4D97-AF65-F5344CB8AC3E}">
        <p14:creationId xmlns:p14="http://schemas.microsoft.com/office/powerpoint/2010/main" val="344445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en-GB" altLang="en-US" sz="2400" smtClean="0"/>
          </a:p>
          <a:p>
            <a:pPr marL="0" indent="0" algn="ctr">
              <a:buFont typeface="Wingdings" pitchFamily="2" charset="2"/>
              <a:buNone/>
            </a:pPr>
            <a:endParaRPr lang="en-GB" altLang="en-US" sz="2400" smtClean="0"/>
          </a:p>
          <a:p>
            <a:pPr marL="0" indent="0" algn="ctr">
              <a:buFont typeface="Wingdings" pitchFamily="2" charset="2"/>
              <a:buNone/>
            </a:pPr>
            <a:endParaRPr lang="en-GB" altLang="en-US" sz="2400" smtClean="0"/>
          </a:p>
          <a:p>
            <a:pPr marL="0" indent="0" algn="ctr">
              <a:buFont typeface="Wingdings" pitchFamily="2" charset="2"/>
              <a:buNone/>
            </a:pPr>
            <a:r>
              <a:rPr lang="en-GB" altLang="en-US" sz="3600" smtClean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98969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182" y="110862"/>
            <a:ext cx="8898339" cy="1143000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Colchester Story So Far</a:t>
            </a:r>
            <a:endParaRPr lang="en-GB" sz="3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79" y="1023581"/>
            <a:ext cx="9007521" cy="4952456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2008 – Fundamental Service Reviews </a:t>
            </a:r>
          </a:p>
          <a:p>
            <a:pPr lvl="1"/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Planning, Protection and Licensing </a:t>
            </a:r>
          </a:p>
          <a:p>
            <a:pPr lvl="1"/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Housing </a:t>
            </a:r>
          </a:p>
          <a:p>
            <a:pPr lvl="1"/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Revenues and Benefits</a:t>
            </a:r>
          </a:p>
          <a:p>
            <a:pPr lvl="1"/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Street Services</a:t>
            </a:r>
          </a:p>
          <a:p>
            <a:pPr lvl="1"/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Colchester’s Housing and ALMO (CBH)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Sport and </a:t>
            </a:r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Leisure</a:t>
            </a:r>
          </a:p>
          <a:p>
            <a:pPr lvl="1"/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 </a:t>
            </a: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Housing </a:t>
            </a:r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Arrangements</a:t>
            </a:r>
          </a:p>
          <a:p>
            <a:pPr lvl="1"/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Corporate and Financial Management 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Customer </a:t>
            </a: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Futures (remodelling Customer Services)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9955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8" y="23883"/>
            <a:ext cx="8884693" cy="1143000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Colchester Story So Far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43525"/>
          </a:xfrm>
        </p:spPr>
        <p:txBody>
          <a:bodyPr/>
          <a:lstStyle/>
          <a:p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Fundamental Service Reviews 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4" name="Isosceles Triangle 3"/>
          <p:cNvSpPr/>
          <p:nvPr/>
        </p:nvSpPr>
        <p:spPr>
          <a:xfrm>
            <a:off x="2880263" y="2348880"/>
            <a:ext cx="3261815" cy="3193576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589946" y="1844824"/>
            <a:ext cx="1842448" cy="36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Customer</a:t>
            </a:r>
            <a:endParaRPr lang="en-GB" b="1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4654" y="4767447"/>
            <a:ext cx="184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Efficiency (target)</a:t>
            </a:r>
            <a:endParaRPr lang="en-GB" b="1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02819" y="4763065"/>
            <a:ext cx="21404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Effectiveness (performance)</a:t>
            </a:r>
            <a:endParaRPr lang="en-GB" b="1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42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125" y="179102"/>
            <a:ext cx="8898341" cy="1143000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Colchester Story So Far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898341" cy="4911512"/>
          </a:xfrm>
        </p:spPr>
        <p:txBody>
          <a:bodyPr/>
          <a:lstStyle/>
          <a:p>
            <a:r>
              <a:rPr lang="en-GB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2008 – Fundamental Service Reviews </a:t>
            </a:r>
          </a:p>
          <a:p>
            <a:r>
              <a:rPr lang="en-GB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2010 – Fundamental Organisational Review</a:t>
            </a:r>
          </a:p>
          <a:p>
            <a:pPr lvl="4"/>
            <a:r>
              <a:rPr lang="en-GB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Journey Management </a:t>
            </a:r>
          </a:p>
          <a:p>
            <a:pPr lvl="4"/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Behaviour Change </a:t>
            </a:r>
            <a:endParaRPr lang="en-GB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4"/>
            <a:r>
              <a:rPr lang="en-GB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Commercial </a:t>
            </a:r>
          </a:p>
          <a:p>
            <a:pPr lvl="4"/>
            <a:r>
              <a:rPr lang="en-GB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Locations</a:t>
            </a:r>
          </a:p>
          <a:p>
            <a:pPr lvl="4"/>
            <a:r>
              <a:rPr lang="en-GB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Organisational 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shape </a:t>
            </a:r>
            <a:endParaRPr lang="en-GB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4"/>
            <a:r>
              <a:rPr lang="en-GB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Cultural Change</a:t>
            </a:r>
          </a:p>
          <a:p>
            <a:pPr lvl="4"/>
            <a:r>
              <a:rPr lang="en-GB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Organisational governance </a:t>
            </a:r>
          </a:p>
          <a:p>
            <a:pPr lvl="4"/>
            <a:r>
              <a:rPr lang="en-GB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ICT</a:t>
            </a:r>
          </a:p>
          <a:p>
            <a:r>
              <a:rPr lang="en-GB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2010 </a:t>
            </a:r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</a:t>
            </a:r>
            <a:r>
              <a:rPr lang="en-GB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Flexible Working (agile)</a:t>
            </a:r>
            <a:endParaRPr lang="en-GB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501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96" y="44624"/>
            <a:ext cx="9143999" cy="1143000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Colchester Story So Far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075285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2008		Fundamental Service Reviews </a:t>
            </a:r>
          </a:p>
          <a:p>
            <a:pPr marL="0" indent="0">
              <a:buNone/>
            </a:pP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2010		Fundamental Organisational Review </a:t>
            </a:r>
          </a:p>
          <a:p>
            <a:pPr marL="0" indent="0">
              <a:buNone/>
            </a:pP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2010		Flexible (agile) working </a:t>
            </a:r>
          </a:p>
          <a:p>
            <a:pPr marL="0" indent="0">
              <a:buNone/>
            </a:pP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2011		Savings targets </a:t>
            </a:r>
          </a:p>
          <a:p>
            <a:pPr marL="0" indent="0">
              <a:buNone/>
            </a:pP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Commercial income targets </a:t>
            </a:r>
          </a:p>
          <a:p>
            <a:pPr marL="0" indent="0">
              <a:buNone/>
            </a:pP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2012		Asset usage </a:t>
            </a:r>
          </a:p>
          <a:p>
            <a:pPr marL="0" indent="0">
              <a:buNone/>
            </a:pP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2013 	Trading Board established </a:t>
            </a:r>
          </a:p>
          <a:p>
            <a:pPr marL="900113" indent="-900113">
              <a:buNone/>
            </a:pP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Revolving Investment Fund (RIF) </a:t>
            </a:r>
          </a:p>
          <a:p>
            <a:pPr marL="900113" indent="-900113">
              <a:buNone/>
            </a:pP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Sub-Committee </a:t>
            </a:r>
          </a:p>
        </p:txBody>
      </p:sp>
    </p:spTree>
    <p:extLst>
      <p:ext uri="{BB962C8B-B14F-4D97-AF65-F5344CB8AC3E}">
        <p14:creationId xmlns:p14="http://schemas.microsoft.com/office/powerpoint/2010/main" val="370135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513"/>
            <a:ext cx="9144000" cy="1143000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Colchester Story So Far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8300"/>
            <a:ext cx="8229600" cy="4897864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2014	</a:t>
            </a: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Business </a:t>
            </a: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 land acquisition </a:t>
            </a:r>
          </a:p>
          <a:p>
            <a:pPr marL="0" indent="0">
              <a:buNone/>
            </a:pP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</a:t>
            </a: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Council </a:t>
            </a: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 developer </a:t>
            </a:r>
          </a:p>
          <a:p>
            <a:pPr marL="0" indent="0">
              <a:buNone/>
            </a:pP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2015	</a:t>
            </a: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Garden </a:t>
            </a: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Settlements initiative </a:t>
            </a:r>
          </a:p>
          <a:p>
            <a:pPr marL="0" indent="0">
              <a:buNone/>
            </a:pP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</a:t>
            </a: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Housing </a:t>
            </a: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company proposal </a:t>
            </a:r>
          </a:p>
          <a:p>
            <a:pPr marL="0" indent="0">
              <a:buNone/>
            </a:pP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2016	</a:t>
            </a: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Digital </a:t>
            </a: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challenge </a:t>
            </a:r>
          </a:p>
          <a:p>
            <a:pPr marL="0" indent="0">
              <a:buNone/>
            </a:pP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</a:t>
            </a: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Smarter </a:t>
            </a: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working </a:t>
            </a:r>
          </a:p>
          <a:p>
            <a:pPr marL="0" indent="0">
              <a:buNone/>
            </a:pP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</a:t>
            </a: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Paper chase </a:t>
            </a:r>
            <a:endParaRPr lang="en-GB" sz="2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GB" sz="2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</a:t>
            </a: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Customer self-serve</a:t>
            </a:r>
          </a:p>
          <a:p>
            <a:pPr marL="0" indent="0">
              <a:buNone/>
            </a:pPr>
            <a:r>
              <a:rPr lang="en-GB" sz="2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Internal self-serve</a:t>
            </a:r>
            <a:endParaRPr lang="en-GB" sz="2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999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828</Words>
  <Application>Microsoft Office PowerPoint</Application>
  <PresentationFormat>On-screen Show (4:3)</PresentationFormat>
  <Paragraphs>276</Paragraphs>
  <Slides>42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1" baseType="lpstr">
      <vt:lpstr>ＭＳ Ｐゴシック</vt:lpstr>
      <vt:lpstr>Arial</vt:lpstr>
      <vt:lpstr>Calibri</vt:lpstr>
      <vt:lpstr>Times New Roman</vt:lpstr>
      <vt:lpstr>Verdana</vt:lpstr>
      <vt:lpstr>Wingdings</vt:lpstr>
      <vt:lpstr>Office Theme</vt:lpstr>
      <vt:lpstr>Default Design</vt:lpstr>
      <vt:lpstr>Microsoft Excel Chart</vt:lpstr>
      <vt:lpstr>Welcome to the Solace and District Councils Network Workshop </vt:lpstr>
      <vt:lpstr>Darren Walklate, Divisional Director of Solution and Service Design</vt:lpstr>
      <vt:lpstr>Welcome to  Colchester’s Commercial Story</vt:lpstr>
      <vt:lpstr>The Colchester Story</vt:lpstr>
      <vt:lpstr>The Colchester Story So Far</vt:lpstr>
      <vt:lpstr>The Colchester Story So Far</vt:lpstr>
      <vt:lpstr>The Colchester Story So Far</vt:lpstr>
      <vt:lpstr>The Colchester Story So Far</vt:lpstr>
      <vt:lpstr>The Colchester Story So Far</vt:lpstr>
      <vt:lpstr>Financial Resources</vt:lpstr>
      <vt:lpstr>How does the private sector become more Commercial?</vt:lpstr>
      <vt:lpstr>The Entrepreneurial Council</vt:lpstr>
      <vt:lpstr>The Digital Generation</vt:lpstr>
      <vt:lpstr>Changing customer behaviour – techniques </vt:lpstr>
      <vt:lpstr>Behavioural Change –  Local Council Tax Scheme</vt:lpstr>
      <vt:lpstr>Commercialisation Services  </vt:lpstr>
      <vt:lpstr>Commercialisation Assets </vt:lpstr>
      <vt:lpstr>Commercialisation  Community </vt:lpstr>
      <vt:lpstr>Culture</vt:lpstr>
      <vt:lpstr>Organisational Goals</vt:lpstr>
      <vt:lpstr>Underpinning attitudes and behaviours</vt:lpstr>
      <vt:lpstr>PowerPoint Presentation</vt:lpstr>
      <vt:lpstr>Corporate needs for commercialism to succeed </vt:lpstr>
      <vt:lpstr>Corporate challenges for commercialism to succeed</vt:lpstr>
      <vt:lpstr>Remember…..</vt:lpstr>
      <vt:lpstr>THE COMMERCIAL COUNCIL    DR JUSTIN IVES CHIEF EXECUTIVE HAMBLETON DISTRICT COUNCIL    </vt:lpstr>
      <vt:lpstr>PowerPoint Presentation</vt:lpstr>
      <vt:lpstr>PowerPoint Presentation</vt:lpstr>
      <vt:lpstr>Total Reserve Levels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COMMERCIAL THINKING AT HAMBLETON DISTRICT COUNCIL</vt:lpstr>
      <vt:lpstr>LOAN TO HOUSING ASSOCIATION</vt:lpstr>
      <vt:lpstr>LOCAL ASSET BACKED VEHICLE</vt:lpstr>
      <vt:lpstr>FITNESS SUITE</vt:lpstr>
      <vt:lpstr>GREEN WASTE CHARGES</vt:lpstr>
      <vt:lpstr>ECONOMIC DEVELOPMENT STRATEGY</vt:lpstr>
      <vt:lpstr>FUTURE OPPORTUNITIES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Solace and District Councils Network Workshop</dc:title>
  <dc:creator>Sara Cracknell</dc:creator>
  <cp:lastModifiedBy>Jonathan Werran</cp:lastModifiedBy>
  <cp:revision>7</cp:revision>
  <dcterms:created xsi:type="dcterms:W3CDTF">2016-11-16T15:44:01Z</dcterms:created>
  <dcterms:modified xsi:type="dcterms:W3CDTF">2016-12-05T13:08:07Z</dcterms:modified>
</cp:coreProperties>
</file>